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256" r:id="rId5"/>
    <p:sldId id="911" r:id="rId6"/>
    <p:sldId id="906" r:id="rId7"/>
    <p:sldId id="951" r:id="rId8"/>
    <p:sldId id="955" r:id="rId9"/>
    <p:sldId id="952" r:id="rId10"/>
    <p:sldId id="953" r:id="rId11"/>
    <p:sldId id="954" r:id="rId12"/>
    <p:sldId id="930" r:id="rId13"/>
    <p:sldId id="931" r:id="rId14"/>
    <p:sldId id="932" r:id="rId15"/>
    <p:sldId id="922" r:id="rId16"/>
    <p:sldId id="941" r:id="rId17"/>
    <p:sldId id="933" r:id="rId18"/>
    <p:sldId id="934" r:id="rId19"/>
    <p:sldId id="935" r:id="rId20"/>
    <p:sldId id="936" r:id="rId21"/>
    <p:sldId id="939" r:id="rId22"/>
    <p:sldId id="937" r:id="rId23"/>
    <p:sldId id="940" r:id="rId24"/>
    <p:sldId id="944" r:id="rId25"/>
    <p:sldId id="945" r:id="rId26"/>
    <p:sldId id="946" r:id="rId27"/>
    <p:sldId id="948" r:id="rId28"/>
    <p:sldId id="949" r:id="rId29"/>
    <p:sldId id="947" r:id="rId30"/>
    <p:sldId id="950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AF53FCA-F451-4FA6-A850-6BB9A141E065}">
          <p14:sldIdLst>
            <p14:sldId id="256"/>
            <p14:sldId id="911"/>
            <p14:sldId id="906"/>
            <p14:sldId id="951"/>
            <p14:sldId id="955"/>
            <p14:sldId id="952"/>
            <p14:sldId id="953"/>
            <p14:sldId id="954"/>
            <p14:sldId id="930"/>
            <p14:sldId id="931"/>
            <p14:sldId id="932"/>
            <p14:sldId id="922"/>
            <p14:sldId id="941"/>
            <p14:sldId id="933"/>
            <p14:sldId id="934"/>
            <p14:sldId id="935"/>
            <p14:sldId id="936"/>
            <p14:sldId id="939"/>
            <p14:sldId id="937"/>
            <p14:sldId id="940"/>
            <p14:sldId id="944"/>
            <p14:sldId id="945"/>
            <p14:sldId id="946"/>
            <p14:sldId id="948"/>
            <p14:sldId id="949"/>
            <p14:sldId id="947"/>
            <p14:sldId id="95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F2F2F2"/>
    <a:srgbClr val="7F7F7F"/>
    <a:srgbClr val="A6A6A6"/>
    <a:srgbClr val="AF272F"/>
    <a:srgbClr val="0000FF"/>
    <a:srgbClr val="A0B4E6"/>
    <a:srgbClr val="0989B1"/>
    <a:srgbClr val="5A5A5A"/>
    <a:srgbClr val="DE5F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334714-25F5-468B-8F9D-738ACD3E6147}" v="2043" dt="2025-10-23T00:12:53.464"/>
    <p1510:client id="{5EF57EF1-DC14-4C7C-994B-9B2E95963B4C}" v="3766" dt="2025-10-22T16:57:28.046"/>
    <p1510:client id="{A6550C1D-C71E-6CC2-EB66-8E565EAF8A4B}" v="1333" dt="2025-10-22T04:43:57.6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7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81F80-B15E-41F6-A1CF-D6E66AF02F05}" type="datetimeFigureOut">
              <a:rPr lang="ko-KR" altLang="en-US" smtClean="0"/>
              <a:t>2025-12-07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2F6F8-CF53-42CD-A5D9-9ED53F4011E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바닥글 개체 틀 8">
            <a:extLst>
              <a:ext uri="{FF2B5EF4-FFF2-40B4-BE49-F238E27FC236}">
                <a16:creationId xmlns:a16="http://schemas.microsoft.com/office/drawing/2014/main" id="{BBE45AD4-92C1-E0D1-9DDD-54046719DA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097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2030D-1A31-87F0-70C5-E7DE90155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308AE6-56E4-764D-8495-E33AF162B6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65E052-52B7-E040-7E57-95A0DC094A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21B1EC-89BE-86F9-7093-8C60089F1D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7477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699AC-9862-4611-8D50-C521A96FC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41618B3-FDEF-AEA7-796C-BFA01D69EE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DC8431F-E157-0526-9D33-4ED665492B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/>
              <a:t>Novel cam </a:t>
            </a:r>
            <a:r>
              <a:rPr lang="ko-KR" altLang="en-US" b="0"/>
              <a:t>결과임</a:t>
            </a:r>
            <a:endParaRPr lang="en-US" altLang="ko-KR" b="0"/>
          </a:p>
          <a:p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A9A80B-7B19-0265-2900-474C587DAB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259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F588A-DB2B-A427-B815-8B0AD5E52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6039ABC-3600-5D6D-62BA-93F90514DB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165824A-B9AE-0B22-AF20-FD86AA97CB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F7B6E1-21E2-B4FC-FD41-DDF634EBB8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944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5B75E-2640-FC03-B00E-5BBA7B727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C4666D1-25B5-F847-4254-B355F2A1D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CF365AC-A3EE-F46E-5597-6F8EF0B8D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8A51A7-3A45-3176-D581-6F3427C2FA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946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49A95-D740-37A0-5F00-31AAA3038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301067-87D6-EFCF-51CC-76E888540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7D668E-5062-120F-7121-EB1C6D42B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/>
              <a:t>Novel cam </a:t>
            </a:r>
            <a:r>
              <a:rPr lang="ko-KR" altLang="en-US" b="0"/>
              <a:t>결과임</a:t>
            </a:r>
            <a:endParaRPr lang="en-US" altLang="ko-KR" b="0"/>
          </a:p>
          <a:p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254757-6AF9-751C-95E3-0DE532B391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3114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23B81-AEBC-48C2-45CC-35FC7B099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231D44-1C1E-51B8-215E-A7799D3B3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1015A0-E76C-4370-7651-53731C1DC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16CEC4-A1BC-ED70-8079-902042DFE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262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33B09-8DD2-5B3A-15BF-1D9B77FCA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21CAC3-A32B-39C4-25E1-7014DC5D98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2C1E42-F2E0-3AE9-6420-53FA0B6A2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/>
              <a:t>Novel cam </a:t>
            </a:r>
            <a:r>
              <a:rPr lang="ko-KR" altLang="en-US" b="0"/>
              <a:t>결과임</a:t>
            </a:r>
            <a:endParaRPr lang="en-US" altLang="ko-KR" b="0"/>
          </a:p>
          <a:p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14472E-E2BE-060A-D790-7B45DE4873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399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8503C-12EB-CABD-D6EA-B5316E939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EB8B45-D484-AE37-5591-D5FCDBC43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A8C258-8B0C-91E0-2478-811814CCE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79E0A5-665E-5709-276B-3CEF361EB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740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DA21C-1EFD-D360-53A7-3C4B90065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BD4B46-FFEB-E7B9-4A82-209882361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E681CBB-6893-7631-1B50-4CF70CC99E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97F9EC-3712-9BBB-5F97-704534BCCB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237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12712-5966-8FE9-E5A2-60F89D58D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92ABCAE-9F4E-3DBC-9050-E88CBDF003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7FBDA4-3A28-799E-E1D8-D099B121A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824031-F783-4C15-6D79-83C89755DE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1161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9E536-2606-7B5C-0200-D4F99E2DF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CD787F-958A-F0DC-1372-7BF21112F9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D5FFCD1-914E-5EC9-6747-2C1D95F07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6B328F-BC9A-3119-4F8A-B87F2D8D49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2539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6C483-0045-28B9-BCBF-3E087EB56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556378-1BDE-E744-95CC-4AC63E0F65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5D6EE9-55F4-8483-473D-8DFC803F9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34943A-3AA8-FE66-3A5D-4157A1301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729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20F03-EA4C-6D87-FCB6-8B84DAC93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D22876-230C-E05D-8D1B-96A23E31A4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1D596C-BF6C-D6C9-701B-4DF42EE2A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C509B0-D2D7-C31C-295D-D55A61052C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08547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A5C67-6E5D-CFB1-EDD3-EC9E691B4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61067B6-0B0E-06AB-B737-7F3ABF2DD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898BD1B-F385-C9CB-E6EA-CFC9E1933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EBD498-C981-1E0A-2571-58E2D99948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826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86BD0-ACF8-A195-04ED-E7720A732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BE7C79-634C-C9D1-B163-612C5D6DDA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7A7B83E-662F-C1FA-A41A-18F537F29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3DEEE7-DD2A-CC99-16D2-55826215F8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3196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EC6F88-E18B-8900-0E22-D4A645F21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78C1EB-F929-1E08-05A7-5CFA9D7F1E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C87FFCC-A8F4-F893-4ECB-4ECAC0838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2325A0-34E2-4FEF-A207-35F61CCD2A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81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17E3F-8A23-F189-2933-D9B48220A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AFA3D90-09FA-62DD-F851-1DEA7482B2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DDBE9BC-E72C-0BBE-BE58-7E018D8A4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16C601-783B-29F1-712B-0389C3E835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0992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479C4-3385-9697-D5C9-A69D136C6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1B633B-290D-C33A-6472-5321706C6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C7B6AC4-D614-854E-CA3A-CB6DF6CC8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1D3E0C-FAEB-ECA4-E6FD-D302912E0B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7516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4A32D-C634-D920-5253-C4BD75C34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0EDB6C4-BE4C-767F-3ECF-B4904DB3EA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591D17A-0B0B-7458-354C-7B2A07A203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4EEFD0-CB0E-A946-D2A2-A8F3F0AB2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175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816DD9-4B8E-A3A6-4C15-E64B93A3F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3D7E8BD-A7AC-0B89-9B84-D4B1613293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A1746D-B6F8-85BE-20D8-FB1316BC6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425C6D-F921-AFFE-2C2B-DFCE7F726F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084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41CCC-FDD4-CC12-0D4E-813809EA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368232-F849-57C7-9FA8-6192A97396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C360F4-DC7D-D827-75D2-A2339C3465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AC8ADE-7875-3C55-040A-2D19ADC221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028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750FC-776D-C2E6-B5E9-A022C77CE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90D52B0-25B5-1D5F-D068-553BB03557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BCCF7D9-FFCE-69DD-A912-B228FF838B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A2234A-72A8-DF6D-6A23-9CA023904D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7087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152D19-4DB1-6E6C-993B-4DB72121E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ECA1B8D-5F6F-1382-29DE-06FB43CA88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72DC2D-7163-D191-AAD1-AB9AFA5BC4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FD273BB-B9C3-D687-22C3-7B93F4FA90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953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B8291-C206-9B5F-7749-663A5E46A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73FAD3-8E89-D00E-2A90-79AAB20B58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BF01FC-174C-DA25-2E16-7B83FC926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E6B439-B244-CC66-404C-81B916E18E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950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A4183-D4C6-C0F5-3025-B218E5D1C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9F7C21B-87B6-2567-C469-62B9489786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3FE033-E26A-C82D-2909-A19880A241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/>
              <a:t>Novel cam </a:t>
            </a:r>
            <a:r>
              <a:rPr lang="ko-KR" altLang="en-US" b="0"/>
              <a:t>결과임</a:t>
            </a:r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EB2558-B612-5363-493C-6628E8351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8201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0DB63-FA8B-8A5F-0355-9404AAA6E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80699D-8FD3-BB84-4FCB-22B40E0BFD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B0EE53F-1F7A-9883-B011-10F3A92ABC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/>
              <a:t>Novel cam </a:t>
            </a:r>
            <a:r>
              <a:rPr lang="ko-KR" altLang="en-US" b="0"/>
              <a:t>결과임</a:t>
            </a:r>
            <a:endParaRPr lang="en-US" altLang="ko-KR" b="0"/>
          </a:p>
          <a:p>
            <a:endParaRPr lang="en-US" altLang="ko-KR" b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1FB2A-E922-D412-D0EE-2F0BE9B83C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5556F-255A-4CA4-9A6B-886DE3FF96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681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F34CC-35DD-E38D-F61D-092BE3EEA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8D20E2-BB30-58B0-143D-B942C7E7C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39EED5-5E15-5AC6-F969-5A52A5C471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4784" y="6356350"/>
            <a:ext cx="3050032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2A17EC-775C-6F94-68CE-B7BDA1A21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Sogang</a:t>
            </a:r>
            <a:r>
              <a:rPr lang="en-US" altLang="ko-KR">
                <a:solidFill>
                  <a:schemeClr val="accent2">
                    <a:lumMod val="60000"/>
                    <a:lumOff val="40000"/>
                  </a:schemeClr>
                </a:solidFill>
              </a:rPr>
              <a:t> University</a:t>
            </a:r>
            <a:r>
              <a:rPr lang="en-US" altLang="ko-KR"/>
              <a:t> Visual Computing Lab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783D0B-1E95-A053-37C3-50720115E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68A3-AC29-4B30-B97D-8EE275BA7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0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F4730-B5A8-6EF9-0257-30800304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FA89C35-ED77-4434-CD85-75D929B27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99B7FB-3F76-6FF8-4743-AD29CA1EB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06F50A-C950-822F-EA36-D0FB616A3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Sogang University Visual Computing Lab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8A7880-2195-E6A8-BA1F-4611A4E5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68A3-AC29-4B30-B97D-8EE275BA7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965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D7A2C9-8AAF-4B4D-2A00-5A68C9045F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5865F69-DA00-72F9-7629-5446BBB12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2990DE-7DA9-CC6B-798C-142C72734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B5E78A-BB03-D97B-E108-01C15CA8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Sogang University Visual Computing Lab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45795-F1E7-DA8E-5D9B-3A3844031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68A3-AC29-4B30-B97D-8EE275BA7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60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A88A3F-DEAB-3F2F-AF47-2758CC56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3CA91B-533D-3CCC-DE88-11F3F5D87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490" y="1002890"/>
            <a:ext cx="12015020" cy="580802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C05A33-CCDC-CE1F-9DDF-B7C5F3010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E19812-7CD2-06A0-E480-61994FD5F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err="1"/>
              <a:t>Sogang</a:t>
            </a:r>
            <a:r>
              <a:rPr lang="en-US" altLang="ko-KR"/>
              <a:t> University Visual Computing Lab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1FEB47-63BC-AC60-D3ED-8CFD1EB0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68A3-AC29-4B30-B97D-8EE275BA7DF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C4DFEF1-A747-992D-E0D5-BAF10ECB2E9C}"/>
              </a:ext>
            </a:extLst>
          </p:cNvPr>
          <p:cNvCxnSpPr>
            <a:cxnSpLocks/>
          </p:cNvCxnSpPr>
          <p:nvPr userDrawn="1"/>
        </p:nvCxnSpPr>
        <p:spPr>
          <a:xfrm>
            <a:off x="88490" y="798163"/>
            <a:ext cx="12015020" cy="0"/>
          </a:xfrm>
          <a:prstGeom prst="line">
            <a:avLst/>
          </a:prstGeom>
          <a:ln w="19050">
            <a:solidFill>
              <a:srgbClr val="AF27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839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5574AF-76D3-BBB1-42C0-F7646A138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8215ED-DEFF-B1B3-55F7-03EBDD58E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5AD432-084C-9D0C-704C-987F2F305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725596-CE71-1FB6-AD08-FD2D4F53B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Sogang University Visual Computing Lab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92132C-E8BF-0C46-7864-526623F1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68A3-AC29-4B30-B97D-8EE275BA7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9281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D1D873-8099-44BB-2772-5328270EA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03779D-FB7E-91A5-E453-8812662FB7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5BA452-B3E4-3631-BA8A-09AB6B1F0A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9B77201-70A5-EBA7-5519-849787EF0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399677-F585-BB97-532E-A1411CD4C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Sogang University Visual Computing Lab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C801442-1ACF-3AB2-E39E-14D9A0A79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68A3-AC29-4B30-B97D-8EE275BA7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223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CB7CA1-A334-5EA4-BFFD-672C533AE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97AA9E-ED4E-9B5B-BF1B-CC2424FF7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57CBBDD-017E-28C8-716E-B72D60026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E15E1E-6001-FBC1-3A1A-D8285F06D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0A7BFA8-DD8F-D297-F1E5-4AD41C0678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5B7F0A4-BF4B-9E98-65F7-4107E4964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408051-C787-3626-AB9E-D53F856A4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Sogang University Visual Computing Lab</a:t>
            </a:r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8BD02A-1C05-B241-2170-5C4A73801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68A3-AC29-4B30-B97D-8EE275BA7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286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575EB8-8682-E6BB-CB9C-1EB157EC0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6506E3-EAF1-EADD-4BEC-3DD6C9135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C87862-31ED-70C4-517E-063FA1E6D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Sogang University Visual Computing Lab</a:t>
            </a: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E78A17-F39D-BF33-4D7A-EE567460C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68A3-AC29-4B30-B97D-8EE275BA7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2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669BBB2-9011-9BF3-97B9-2E52B6B0D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4D76F7D-39C3-037F-273B-3B72B872E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Sogang University Visual Computing Lab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0CB46A-1734-8B69-C7CB-010868C27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68A3-AC29-4B30-B97D-8EE275BA7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6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00BE29-F5E3-D8C2-3626-33DC81C43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7793BE-B5BF-B446-B14C-4A5C70A7B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D046DAD-5481-93AA-04DB-187B65F40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818690-5C99-9240-170F-92405143A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DB9EB4-539A-1AC6-6F61-4B0E272C0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Sogang University Visual Computing Lab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DA1C42-3728-91AD-613B-C15DFA083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68A3-AC29-4B30-B97D-8EE275BA7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669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DC1281-412D-0606-7DEC-D91AD4632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234765-FA34-C7A7-3473-A2864659DD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AC4EA5-F357-7A3D-27DA-970E32E02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69B7A3-1C13-D746-7FE0-8363FC541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56A5D0-724D-6656-0DF8-DD393DC79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Sogang University Visual Computing Lab</a:t>
            </a: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DEE13FB-93D4-0C28-7470-E4BE0D8D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68A3-AC29-4B30-B97D-8EE275BA7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50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D8001A3-63A8-68E5-62B0-AAF95ABE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74715B-C956-1904-963F-AAEC4E0E9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0BA798-3854-CBA7-E81C-800BC9F91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0E03E8-07AD-74D8-E195-97FF874A8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Sogang University Visual Computing Lab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5BC060-E1DF-C553-3AE1-9E5AEDCBA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768A3-AC29-4B30-B97D-8EE275BA7D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653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0D0337-A284-FEFC-8550-709946829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338" y="1122363"/>
            <a:ext cx="11251324" cy="2387600"/>
          </a:xfrm>
        </p:spPr>
        <p:txBody>
          <a:bodyPr>
            <a:normAutofit/>
          </a:bodyPr>
          <a:lstStyle/>
          <a:p>
            <a:r>
              <a:rPr lang="en-US" altLang="ko-KR" sz="4400" dirty="0">
                <a:solidFill>
                  <a:schemeClr val="tx1"/>
                </a:solidFill>
              </a:rPr>
              <a:t>AIE5101 </a:t>
            </a:r>
            <a:r>
              <a:rPr lang="ko-KR" altLang="en-US" sz="4400" dirty="0">
                <a:solidFill>
                  <a:schemeClr val="tx1"/>
                </a:solidFill>
              </a:rPr>
              <a:t>프로젝트 보고서</a:t>
            </a:r>
            <a:endParaRPr lang="en-US" altLang="ko-KR" sz="4400" dirty="0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435B2F5-6318-D214-52DB-DCB617786D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b="1" dirty="0"/>
              <a:t>GNN </a:t>
            </a:r>
            <a:r>
              <a:rPr lang="ko-KR" altLang="ko-KR" b="1" dirty="0"/>
              <a:t>기반</a:t>
            </a:r>
            <a:r>
              <a:rPr lang="en-US" altLang="ko-KR" b="1" dirty="0"/>
              <a:t> PPO </a:t>
            </a:r>
            <a:r>
              <a:rPr lang="ko-KR" altLang="ko-KR" b="1" dirty="0"/>
              <a:t>강화학습을 이용한 </a:t>
            </a:r>
            <a:r>
              <a:rPr lang="ko-KR" altLang="ko-KR" b="1" dirty="0" err="1"/>
              <a:t>스도쿠</a:t>
            </a:r>
            <a:r>
              <a:rPr lang="ko-KR" altLang="ko-KR" b="1" dirty="0"/>
              <a:t> 퍼즐 자동 풀이</a:t>
            </a:r>
            <a:endParaRPr lang="ko-KR" altLang="ko-KR" dirty="0"/>
          </a:p>
          <a:p>
            <a:r>
              <a:rPr lang="en-US" altLang="ko-KR" dirty="0"/>
              <a:t>120250395 </a:t>
            </a:r>
            <a:r>
              <a:rPr lang="ko-KR" altLang="ko-KR" dirty="0"/>
              <a:t>임대규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342483-1104-6CB9-C7F2-CBE44852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7768A3-AC29-4B30-B97D-8EE275BA7DF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746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0718A-D9D7-0256-7D0C-6C506EF13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1A9C016D-13CD-9FB1-81D7-0B7EA982289D}"/>
              </a:ext>
            </a:extLst>
          </p:cNvPr>
          <p:cNvSpPr txBox="1">
            <a:spLocks/>
          </p:cNvSpPr>
          <p:nvPr/>
        </p:nvSpPr>
        <p:spPr>
          <a:xfrm>
            <a:off x="86476" y="865891"/>
            <a:ext cx="12103510" cy="5927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en-US" sz="1400" err="1">
                <a:solidFill>
                  <a:schemeClr val="tx1"/>
                </a:solidFill>
              </a:rPr>
              <a:t>Mmlphuman</a:t>
            </a:r>
            <a:r>
              <a:rPr lang="ko-KR" altLang="en-US" sz="1400">
                <a:solidFill>
                  <a:schemeClr val="tx1"/>
                </a:solidFill>
              </a:rPr>
              <a:t> : </a:t>
            </a:r>
            <a:r>
              <a:rPr lang="ko-KR" altLang="en-US" sz="1400" err="1">
                <a:solidFill>
                  <a:schemeClr val="tx1"/>
                </a:solidFill>
              </a:rPr>
              <a:t>multi-person</a:t>
            </a:r>
            <a:r>
              <a:rPr lang="ko-KR" altLang="en-US" sz="1400">
                <a:solidFill>
                  <a:schemeClr val="tx1"/>
                </a:solidFill>
              </a:rPr>
              <a:t> 확장, 2dgs 표현법, </a:t>
            </a:r>
            <a:r>
              <a:rPr lang="ko-KR" altLang="en-US" sz="1400" err="1">
                <a:solidFill>
                  <a:schemeClr val="tx1"/>
                </a:solidFill>
              </a:rPr>
              <a:t>monocular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ko-KR" altLang="en-US" sz="1400" err="1">
                <a:solidFill>
                  <a:schemeClr val="tx1"/>
                </a:solidFill>
              </a:rPr>
              <a:t>prior</a:t>
            </a:r>
            <a:r>
              <a:rPr lang="ko-KR" altLang="en-US" sz="1400">
                <a:solidFill>
                  <a:schemeClr val="tx1"/>
                </a:solidFill>
              </a:rPr>
              <a:t>, </a:t>
            </a:r>
            <a:r>
              <a:rPr lang="ko-KR" altLang="en-US" sz="1400" err="1">
                <a:solidFill>
                  <a:schemeClr val="tx1"/>
                </a:solidFill>
              </a:rPr>
              <a:t>smplx</a:t>
            </a:r>
            <a:r>
              <a:rPr lang="ko-KR" altLang="en-US" sz="1400">
                <a:solidFill>
                  <a:schemeClr val="tx1"/>
                </a:solidFill>
              </a:rPr>
              <a:t> 학습, </a:t>
            </a:r>
            <a:r>
              <a:rPr lang="ko-KR" altLang="en-US" sz="1400" err="1">
                <a:solidFill>
                  <a:schemeClr val="tx1"/>
                </a:solidFill>
              </a:rPr>
              <a:t>sh</a:t>
            </a:r>
            <a:r>
              <a:rPr lang="ko-KR" altLang="en-US" sz="1400">
                <a:solidFill>
                  <a:schemeClr val="tx1"/>
                </a:solidFill>
              </a:rPr>
              <a:t> level1, </a:t>
            </a:r>
            <a:r>
              <a:rPr lang="ko-KR" altLang="en-US" sz="1400" err="1">
                <a:solidFill>
                  <a:schemeClr val="tx1"/>
                </a:solidFill>
              </a:rPr>
              <a:t>edge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ko-KR" altLang="en-US" sz="1400" err="1">
                <a:solidFill>
                  <a:schemeClr val="tx1"/>
                </a:solidFill>
              </a:rPr>
              <a:t>boundary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ko-KR" altLang="en-US" sz="1400" err="1">
                <a:solidFill>
                  <a:schemeClr val="tx1"/>
                </a:solidFill>
              </a:rPr>
              <a:t>mask</a:t>
            </a:r>
            <a:r>
              <a:rPr lang="ko-KR" altLang="en-US" sz="1400">
                <a:solidFill>
                  <a:schemeClr val="tx1"/>
                </a:solidFill>
              </a:rPr>
              <a:t> 사용(=</a:t>
            </a:r>
            <a:r>
              <a:rPr lang="ko-KR" altLang="en-US" sz="1400" err="1">
                <a:solidFill>
                  <a:schemeClr val="tx1"/>
                </a:solidFill>
              </a:rPr>
              <a:t>boundary</a:t>
            </a:r>
            <a:r>
              <a:rPr lang="ko-KR" altLang="en-US" sz="1400">
                <a:solidFill>
                  <a:schemeClr val="tx1"/>
                </a:solidFill>
              </a:rPr>
              <a:t> 학습 안함)</a:t>
            </a:r>
            <a:endParaRPr lang="ko-KR" altLang="en-US" sz="1600">
              <a:solidFill>
                <a:schemeClr val="tx1"/>
              </a:solidFill>
            </a:endParaRPr>
          </a:p>
          <a:p>
            <a:r>
              <a:rPr lang="ko-KR" altLang="en-US" sz="1400" err="1">
                <a:solidFill>
                  <a:schemeClr val="tx1"/>
                </a:solidFill>
              </a:rPr>
              <a:t>Mmlphuman+NVS</a:t>
            </a:r>
            <a:r>
              <a:rPr lang="ko-KR" altLang="en-US" sz="1400">
                <a:solidFill>
                  <a:schemeClr val="tx1"/>
                </a:solidFill>
              </a:rPr>
              <a:t> : 기존 </a:t>
            </a:r>
            <a:r>
              <a:rPr lang="ko-KR" altLang="en-US" sz="1400" err="1">
                <a:solidFill>
                  <a:schemeClr val="tx1"/>
                </a:solidFill>
              </a:rPr>
              <a:t>novel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ko-KR" altLang="en-US" sz="1400" err="1">
                <a:solidFill>
                  <a:schemeClr val="tx1"/>
                </a:solidFill>
              </a:rPr>
              <a:t>view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ko-KR" altLang="en-US" sz="1400" err="1">
                <a:solidFill>
                  <a:schemeClr val="tx1"/>
                </a:solidFill>
              </a:rPr>
              <a:t>optimization</a:t>
            </a:r>
            <a:r>
              <a:rPr lang="ko-KR" altLang="en-US" sz="1400">
                <a:solidFill>
                  <a:schemeClr val="tx1"/>
                </a:solidFill>
              </a:rPr>
              <a:t> 사용(총 </a:t>
            </a:r>
            <a:r>
              <a:rPr lang="ko-KR" altLang="en-US" sz="1400" err="1">
                <a:solidFill>
                  <a:schemeClr val="tx1"/>
                </a:solidFill>
              </a:rPr>
              <a:t>iteration</a:t>
            </a:r>
            <a:r>
              <a:rPr lang="ko-KR" altLang="en-US" sz="1400">
                <a:solidFill>
                  <a:schemeClr val="tx1"/>
                </a:solidFill>
              </a:rPr>
              <a:t> 80000중 40000부터 </a:t>
            </a:r>
            <a:r>
              <a:rPr lang="ko-KR" altLang="en-US" sz="1400" err="1">
                <a:solidFill>
                  <a:schemeClr val="tx1"/>
                </a:solidFill>
              </a:rPr>
              <a:t>novel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ko-KR" altLang="en-US" sz="1400" err="1">
                <a:solidFill>
                  <a:schemeClr val="tx1"/>
                </a:solidFill>
              </a:rPr>
              <a:t>view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ko-KR" altLang="en-US" sz="1400" err="1">
                <a:solidFill>
                  <a:schemeClr val="tx1"/>
                </a:solidFill>
              </a:rPr>
              <a:t>optimization</a:t>
            </a:r>
            <a:r>
              <a:rPr lang="ko-KR" altLang="en-US" sz="1400">
                <a:solidFill>
                  <a:schemeClr val="tx1"/>
                </a:solidFill>
              </a:rPr>
              <a:t> 시작)</a:t>
            </a:r>
          </a:p>
          <a:p>
            <a:r>
              <a:rPr lang="ko-KR" altLang="en-US" sz="1400" err="1">
                <a:solidFill>
                  <a:schemeClr val="tx1"/>
                </a:solidFill>
              </a:rPr>
              <a:t>MMlphuman+NVS+cosine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ko-KR" altLang="en-US" sz="1400" err="1">
                <a:solidFill>
                  <a:schemeClr val="tx1"/>
                </a:solidFill>
              </a:rPr>
              <a:t>weight</a:t>
            </a:r>
            <a:r>
              <a:rPr lang="ko-KR" altLang="en-US" sz="1400">
                <a:solidFill>
                  <a:schemeClr val="tx1"/>
                </a:solidFill>
              </a:rPr>
              <a:t> : L1 </a:t>
            </a:r>
            <a:r>
              <a:rPr lang="ko-KR" altLang="en-US" sz="1400" err="1">
                <a:solidFill>
                  <a:schemeClr val="tx1"/>
                </a:solidFill>
              </a:rPr>
              <a:t>loss</a:t>
            </a:r>
            <a:r>
              <a:rPr lang="ko-KR" altLang="en-US" sz="1400">
                <a:solidFill>
                  <a:schemeClr val="tx1"/>
                </a:solidFill>
              </a:rPr>
              <a:t> 구할 때 렌더링 이미지와 </a:t>
            </a:r>
            <a:r>
              <a:rPr lang="ko-KR" altLang="en-US" sz="1400" err="1">
                <a:solidFill>
                  <a:schemeClr val="tx1"/>
                </a:solidFill>
              </a:rPr>
              <a:t>gt</a:t>
            </a:r>
            <a:r>
              <a:rPr lang="ko-KR" altLang="en-US" sz="1400">
                <a:solidFill>
                  <a:schemeClr val="tx1"/>
                </a:solidFill>
              </a:rPr>
              <a:t> 이미지에 </a:t>
            </a:r>
            <a:r>
              <a:rPr lang="ko-KR" altLang="en-US" sz="1400" err="1">
                <a:solidFill>
                  <a:schemeClr val="tx1"/>
                </a:solidFill>
              </a:rPr>
              <a:t>cosine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ko-KR" altLang="en-US" sz="1400" err="1">
                <a:solidFill>
                  <a:schemeClr val="tx1"/>
                </a:solidFill>
              </a:rPr>
              <a:t>weight를</a:t>
            </a:r>
            <a:r>
              <a:rPr lang="ko-KR" altLang="en-US" sz="1400">
                <a:solidFill>
                  <a:schemeClr val="tx1"/>
                </a:solidFill>
              </a:rPr>
              <a:t> </a:t>
            </a:r>
            <a:r>
              <a:rPr lang="ko-KR" altLang="en-US" sz="1400" err="1">
                <a:solidFill>
                  <a:schemeClr val="tx1"/>
                </a:solidFill>
              </a:rPr>
              <a:t>걸어줌</a:t>
            </a:r>
            <a:endParaRPr lang="ko-KR" altLang="en-US" sz="12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sz="1600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B0F303F-9255-45A5-FCD4-FDE7AF338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en-US" altLang="ko-KR"/>
              <a:t>+ </a:t>
            </a:r>
            <a:r>
              <a:rPr lang="en-US" altLang="ko-KR">
                <a:solidFill>
                  <a:schemeClr val="tx1"/>
                </a:solidFill>
              </a:rPr>
              <a:t>NVS Optimization, Cosine weight</a:t>
            </a: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C247556-150D-37E0-A742-907269DFE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D3BC89C5-3B20-A1E8-6466-35602915A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" y="864973"/>
            <a:ext cx="12103510" cy="5927713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ko-KR" altLang="en-US" sz="1600">
              <a:solidFill>
                <a:schemeClr val="tx1"/>
              </a:solidFill>
            </a:endParaRPr>
          </a:p>
          <a:p>
            <a:endParaRPr lang="ko-KR" altLang="en-US" sz="16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sz="160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212CFC-60EA-6F3A-ADA5-B7AFFD275DAD}"/>
              </a:ext>
            </a:extLst>
          </p:cNvPr>
          <p:cNvSpPr txBox="1"/>
          <p:nvPr/>
        </p:nvSpPr>
        <p:spPr>
          <a:xfrm>
            <a:off x="2511877" y="6515687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err="1"/>
              <a:t>mmlphuman</a:t>
            </a:r>
            <a:endParaRPr lang="ko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738F25-5A77-C7C6-9401-9282F130F424}"/>
              </a:ext>
            </a:extLst>
          </p:cNvPr>
          <p:cNvSpPr txBox="1"/>
          <p:nvPr/>
        </p:nvSpPr>
        <p:spPr>
          <a:xfrm>
            <a:off x="5515875" y="6507264"/>
            <a:ext cx="1479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err="1"/>
              <a:t>Mmlphuman+NVS</a:t>
            </a:r>
            <a:endParaRPr lang="ko-KR" alt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8D549B-5418-2039-379C-BE26B8D02666}"/>
              </a:ext>
            </a:extLst>
          </p:cNvPr>
          <p:cNvSpPr txBox="1"/>
          <p:nvPr/>
        </p:nvSpPr>
        <p:spPr>
          <a:xfrm>
            <a:off x="8569831" y="6506711"/>
            <a:ext cx="2029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err="1"/>
              <a:t>Mmlphuman+NVS+cosine</a:t>
            </a:r>
            <a:endParaRPr lang="ko-KR" altLang="en-US" sz="120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84572C4-31D4-2FEC-43A9-03D30A1296D9}"/>
              </a:ext>
            </a:extLst>
          </p:cNvPr>
          <p:cNvGrpSpPr/>
          <p:nvPr/>
        </p:nvGrpSpPr>
        <p:grpSpPr>
          <a:xfrm>
            <a:off x="1425129" y="2270061"/>
            <a:ext cx="9545762" cy="4245627"/>
            <a:chOff x="1634381" y="2546584"/>
            <a:chExt cx="8926096" cy="3970021"/>
          </a:xfrm>
        </p:grpSpPr>
        <p:pic>
          <p:nvPicPr>
            <p:cNvPr id="5" name="그림 4" descr="신발류, 의류, 사람, 댄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B4F9BD8C-416D-7BF7-9594-A2A47562F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67" t="22222" r="11939" b="19888"/>
            <a:stretch>
              <a:fillRect/>
            </a:stretch>
          </p:blipFill>
          <p:spPr>
            <a:xfrm>
              <a:off x="1634381" y="2546585"/>
              <a:ext cx="2930842" cy="3970020"/>
            </a:xfrm>
            <a:prstGeom prst="rect">
              <a:avLst/>
            </a:prstGeom>
          </p:spPr>
        </p:pic>
        <p:pic>
          <p:nvPicPr>
            <p:cNvPr id="10" name="그림 9" descr="신발류, 의류, 사람, 댄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927103E-AF48-58E3-EB4C-F5DA48A47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71" t="22222" r="12835" b="19888"/>
            <a:stretch>
              <a:fillRect/>
            </a:stretch>
          </p:blipFill>
          <p:spPr>
            <a:xfrm>
              <a:off x="4630579" y="2546584"/>
              <a:ext cx="2930842" cy="3970020"/>
            </a:xfrm>
            <a:prstGeom prst="rect">
              <a:avLst/>
            </a:prstGeom>
          </p:spPr>
        </p:pic>
        <p:pic>
          <p:nvPicPr>
            <p:cNvPr id="14" name="그림 13" descr="신발류, 의류, 사람, 댄싱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632F32B-6C4C-7894-1865-5F37C2715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66" t="22222" r="10884" b="19888"/>
            <a:stretch>
              <a:fillRect/>
            </a:stretch>
          </p:blipFill>
          <p:spPr>
            <a:xfrm>
              <a:off x="7626777" y="2546584"/>
              <a:ext cx="2933700" cy="3970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006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A6E98-955F-C181-B021-566BDFA36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8F96DB0-4DFC-4DA7-22E8-1B34957FF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ko-KR" altLang="en-US" err="1"/>
              <a:t>방미공</a:t>
            </a:r>
            <a:r>
              <a:rPr lang="ko-KR" altLang="en-US"/>
              <a:t> 심사 의견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968E318E-F6DB-57B6-7144-59E2A55A4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6FD9FA5-5B83-057E-B061-09935F121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" y="864973"/>
            <a:ext cx="12103510" cy="59277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altLang="ko-KR" sz="1800" b="1">
                <a:solidFill>
                  <a:schemeClr val="tx1"/>
                </a:solidFill>
                <a:latin typeface="Malgun Gothic"/>
              </a:rPr>
              <a:t>Q1. </a:t>
            </a:r>
            <a:r>
              <a:rPr lang="en-US" altLang="ko-KR" sz="1800" b="1" err="1">
                <a:solidFill>
                  <a:schemeClr val="tx1"/>
                </a:solidFill>
                <a:latin typeface="Malgun Gothic"/>
              </a:rPr>
              <a:t>HexPlane</a:t>
            </a:r>
            <a:r>
              <a:rPr lang="en-US" altLang="ko-KR" sz="1800" b="1">
                <a:solidFill>
                  <a:schemeClr val="tx1"/>
                </a:solidFill>
                <a:latin typeface="Malgun Gothic"/>
              </a:rPr>
              <a:t> </a:t>
            </a:r>
            <a:r>
              <a:rPr lang="ko-KR" altLang="en-US" sz="1800" b="1">
                <a:solidFill>
                  <a:schemeClr val="tx1"/>
                </a:solidFill>
                <a:latin typeface="Malgun Gothic"/>
              </a:rPr>
              <a:t>관련 구체적인 설계 설명</a:t>
            </a:r>
            <a:endParaRPr lang="en-US" altLang="ko-KR" sz="1800" b="1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endParaRPr lang="en-US" altLang="ko-KR" sz="1400" b="1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r>
              <a:rPr lang="en-US" altLang="ko-KR" sz="1400" b="1">
                <a:solidFill>
                  <a:schemeClr val="tx1"/>
                </a:solidFill>
                <a:latin typeface="Malgun Gothic"/>
              </a:rPr>
              <a:t>10/17 </a:t>
            </a:r>
            <a:r>
              <a:rPr lang="ko-KR" altLang="en-US" sz="1400" b="1">
                <a:solidFill>
                  <a:schemeClr val="tx1"/>
                </a:solidFill>
                <a:latin typeface="Malgun Gothic"/>
              </a:rPr>
              <a:t>심사 의견</a:t>
            </a:r>
            <a:endParaRPr lang="en-US" altLang="ko-KR" sz="1400" b="1">
              <a:solidFill>
                <a:schemeClr val="tx1"/>
              </a:solidFill>
              <a:latin typeface="Malgun Gothic"/>
            </a:endParaRPr>
          </a:p>
          <a:p>
            <a:pPr marL="342900" indent="-342900">
              <a:buAutoNum type="arabicPeriod"/>
            </a:pP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본 논문이 단순히 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resolution level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을 추가한 것인지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, feature fusion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방식을 새로 설계한 것인지 불명확함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 </a:t>
            </a:r>
          </a:p>
          <a:p>
            <a:pPr marL="342900" indent="-342900">
              <a:buAutoNum type="arabicPeriod"/>
            </a:pP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Hex feature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가 기존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</a:rPr>
              <a:t>HexPlane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과 다른 점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예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: fusion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구조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, normalization, resolution scaling)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을 구체적으로 명시하면 좋음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 </a:t>
            </a:r>
          </a:p>
          <a:p>
            <a:pPr marL="0" indent="0">
              <a:buNone/>
            </a:pPr>
            <a:r>
              <a:rPr lang="en-US" altLang="ko-KR" sz="1400" b="1">
                <a:solidFill>
                  <a:schemeClr val="tx1"/>
                </a:solidFill>
                <a:latin typeface="Malgun Gothic"/>
              </a:rPr>
              <a:t>10/21 </a:t>
            </a:r>
            <a:r>
              <a:rPr lang="ko-KR" altLang="en-US" sz="1400" b="1">
                <a:solidFill>
                  <a:schemeClr val="tx1"/>
                </a:solidFill>
                <a:latin typeface="Malgun Gothic"/>
              </a:rPr>
              <a:t>심사 의견</a:t>
            </a:r>
            <a:endParaRPr lang="en-US" altLang="ko-KR" sz="1400" b="1">
              <a:solidFill>
                <a:schemeClr val="tx1"/>
              </a:solidFill>
              <a:latin typeface="Malgun Gothic"/>
            </a:endParaRPr>
          </a:p>
          <a:p>
            <a:pPr>
              <a:buAutoNum type="arabicPeriod"/>
            </a:pP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핵심 개념 및 구조 명확화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 (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멀티해상도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</a:rPr>
              <a:t>HexPlane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인코딩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)</a:t>
            </a:r>
            <a:endParaRPr lang="ko-KR" altLang="en-US" sz="1400">
              <a:solidFill>
                <a:schemeClr val="tx1"/>
              </a:solidFill>
              <a:latin typeface="Malgun Gothic"/>
            </a:endParaRPr>
          </a:p>
          <a:p>
            <a:pPr lvl="1"/>
            <a:r>
              <a:rPr lang="ko-KR" altLang="en-US" sz="1400">
                <a:solidFill>
                  <a:schemeClr val="tx1"/>
                </a:solidFill>
                <a:latin typeface="Malgun Gothic"/>
              </a:rPr>
              <a:t>구조적 세부 설명 부족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실제 사용된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</a:rPr>
              <a:t>HexPlane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의 개수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각 해상도 간의 의미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물리적 차이 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vs feature-space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분리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)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명확화 필요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</a:t>
            </a:r>
          </a:p>
          <a:p>
            <a:pPr lvl="1"/>
            <a:r>
              <a:rPr lang="en-US" altLang="ko-KR" sz="1400">
                <a:solidFill>
                  <a:schemeClr val="tx1"/>
                </a:solidFill>
                <a:latin typeface="Malgun Gothic"/>
              </a:rPr>
              <a:t>Figure 1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에서 여전히 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6-plane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형태로 보임 → “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</a:rPr>
              <a:t>멀티해상도”가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 두 수준인지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계층적 피라미드 형태인지 불분명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</a:t>
            </a:r>
          </a:p>
          <a:p>
            <a:pPr lvl="1"/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전역 형상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(global shape)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과 지역 디테일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(local detail)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의 구분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·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학습 기준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(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예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: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주파수 분석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, loss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기반 분리 등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)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을 구체화할 필요 있음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</a:t>
            </a:r>
            <a:br>
              <a:rPr lang="en-US" altLang="ko-KR" sz="100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altLang="ko-KR" sz="1000">
                <a:solidFill>
                  <a:schemeClr val="tx1"/>
                </a:solidFill>
                <a:ea typeface="+mn-lt"/>
                <a:cs typeface="+mn-lt"/>
              </a:rPr>
              <a:t> </a:t>
            </a:r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701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57006-F31B-6C3B-2EC9-4DE3AF9CA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A849020-F7E1-3805-85AA-2EE25460C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ko-KR" altLang="en-US" err="1">
                <a:solidFill>
                  <a:schemeClr val="tx1"/>
                </a:solidFill>
              </a:rPr>
              <a:t>방미공</a:t>
            </a:r>
            <a:r>
              <a:rPr lang="ko-KR" altLang="en-US">
                <a:solidFill>
                  <a:schemeClr val="tx1"/>
                </a:solidFill>
              </a:rPr>
              <a:t> 심사 의견 답변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08372E50-ED64-3AE2-759D-692407EF1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A377CB98-798B-A8E2-E593-6C0E34375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" y="864973"/>
            <a:ext cx="12103510" cy="59277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altLang="ko-KR" sz="1800" b="1">
                <a:solidFill>
                  <a:schemeClr val="tx1"/>
                </a:solidFill>
                <a:latin typeface="Malgun Gothic"/>
              </a:rPr>
              <a:t>A1. </a:t>
            </a:r>
            <a:r>
              <a:rPr lang="en-US" altLang="ko-KR" sz="1800" b="1" err="1">
                <a:solidFill>
                  <a:schemeClr val="tx1"/>
                </a:solidFill>
                <a:latin typeface="Malgun Gothic"/>
              </a:rPr>
              <a:t>HexPlane</a:t>
            </a:r>
            <a:r>
              <a:rPr lang="en-US" altLang="ko-KR" sz="1800" b="1">
                <a:solidFill>
                  <a:schemeClr val="tx1"/>
                </a:solidFill>
                <a:latin typeface="Malgun Gothic"/>
              </a:rPr>
              <a:t> </a:t>
            </a:r>
            <a:r>
              <a:rPr lang="ko-KR" altLang="en-US" sz="1800" b="1">
                <a:solidFill>
                  <a:schemeClr val="tx1"/>
                </a:solidFill>
                <a:latin typeface="Malgun Gothic"/>
              </a:rPr>
              <a:t>관련 구체적인 설계 설명</a:t>
            </a:r>
            <a:endParaRPr lang="en-US" altLang="ko-KR" sz="1600">
              <a:solidFill>
                <a:schemeClr val="tx1"/>
              </a:solidFill>
              <a:latin typeface="Malgun Gothic"/>
            </a:endParaRPr>
          </a:p>
          <a:p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사용한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멀티해상도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HexPlane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인코딩은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4D Gaussian Splatting(4DGS)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의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방식을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그대로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사용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. 6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개의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plane (</a:t>
            </a:r>
            <a:r>
              <a:rPr lang="en-US" sz="16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x,y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) (</a:t>
            </a:r>
            <a:r>
              <a:rPr lang="en-US" sz="16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x,z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) (</a:t>
            </a:r>
            <a:r>
              <a:rPr lang="en-US" sz="16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x,t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) (</a:t>
            </a:r>
            <a:r>
              <a:rPr lang="en-US" sz="16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y,z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) (</a:t>
            </a:r>
            <a:r>
              <a:rPr lang="en-US" sz="16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y,t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) (</a:t>
            </a:r>
            <a:r>
              <a:rPr lang="en-US" sz="16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z,t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)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 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에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대해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base resolution(32) × [1, 2, 4, 8]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의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멀티해상도를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적용하여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공간적으로</a:t>
            </a:r>
            <a:r>
              <a:rPr lang="en-US" altLang="ko-KR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해상도</a:t>
            </a:r>
            <a:r>
              <a:rPr lang="en-US" altLang="ko-KR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차이를</a:t>
            </a:r>
            <a:r>
              <a:rPr lang="en-US" altLang="ko-KR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둠.</a:t>
            </a:r>
          </a:p>
          <a:p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본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구조는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단순히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resolution level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을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추가한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것이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아니라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, multi-resolution feature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의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융합방식에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ea typeface="+mn-lt"/>
                <a:cs typeface="+mn-lt"/>
              </a:rPr>
              <a:t>차별화된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ea typeface="+mn-lt"/>
                <a:cs typeface="+mn-lt"/>
              </a:rPr>
              <a:t>처리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과정을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적용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서로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다른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해상도의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600" err="1">
                <a:solidFill>
                  <a:schemeClr val="tx1"/>
                </a:solidFill>
                <a:ea typeface="+mn-lt"/>
                <a:cs typeface="+mn-lt"/>
              </a:rPr>
              <a:t>hexplane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에서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추출한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feature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를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단순히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600" err="1">
                <a:solidFill>
                  <a:schemeClr val="tx1"/>
                </a:solidFill>
                <a:ea typeface="+mn-lt"/>
                <a:cs typeface="+mn-lt"/>
              </a:rPr>
              <a:t>concat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하는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대신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altLang="ko-KR" sz="1600" b="1">
                <a:solidFill>
                  <a:schemeClr val="tx1"/>
                </a:solidFill>
                <a:ea typeface="+mn-lt"/>
                <a:cs typeface="+mn-lt"/>
              </a:rPr>
              <a:t>head MLP</a:t>
            </a:r>
            <a:r>
              <a:rPr lang="ko-KR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를</a:t>
            </a:r>
            <a:r>
              <a:rPr lang="en-US" altLang="ko-KR" sz="1600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통해</a:t>
            </a:r>
            <a:r>
              <a:rPr lang="en-US" altLang="ko-KR" sz="1600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한</a:t>
            </a:r>
            <a:r>
              <a:rPr lang="en-US" altLang="ko-KR" sz="1600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번</a:t>
            </a:r>
            <a:r>
              <a:rPr lang="en-US" altLang="ko-KR" sz="1600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더</a:t>
            </a:r>
            <a:r>
              <a:rPr lang="en-US" altLang="ko-KR" sz="1600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ea typeface="+mn-lt"/>
                <a:cs typeface="+mn-lt"/>
              </a:rPr>
              <a:t>가공하여</a:t>
            </a:r>
            <a:r>
              <a:rPr lang="en-US" altLang="ko-KR" sz="1600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최종</a:t>
            </a:r>
            <a:r>
              <a:rPr lang="en-US" altLang="ko-KR" sz="1600" b="1">
                <a:solidFill>
                  <a:schemeClr val="tx1"/>
                </a:solidFill>
                <a:ea typeface="+mn-lt"/>
                <a:cs typeface="+mn-lt"/>
              </a:rPr>
              <a:t> hidden feature</a:t>
            </a:r>
            <a:r>
              <a:rPr lang="ko-KR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를</a:t>
            </a:r>
            <a:r>
              <a:rPr lang="en-US" altLang="ko-KR" sz="1600" b="1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생성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en-US" altLang="ko-KR" sz="160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  <a:p>
            <a:pPr marL="0" indent="0">
              <a:buNone/>
            </a:pPr>
            <a:endParaRPr lang="en-US" sz="1600">
              <a:solidFill>
                <a:srgbClr val="000000"/>
              </a:solidFill>
              <a:latin typeface="Malgun Gothic"/>
              <a:ea typeface="Malgun Gothic"/>
              <a:cs typeface="+mn-lt"/>
            </a:endParaRPr>
          </a:p>
          <a:p>
            <a:endParaRPr lang="en-US" sz="1600">
              <a:solidFill>
                <a:srgbClr val="000000"/>
              </a:solidFill>
              <a:latin typeface="Malgun Gothic"/>
              <a:ea typeface="Malgun Gothic"/>
              <a:cs typeface="+mn-lt"/>
            </a:endParaRPr>
          </a:p>
          <a:p>
            <a:pPr marL="0" indent="0">
              <a:buNone/>
            </a:pPr>
            <a:br>
              <a:rPr lang="en-US" altLang="ko-KR" sz="1600">
                <a:ea typeface="+mn-lt"/>
                <a:cs typeface="+mn-lt"/>
              </a:rPr>
            </a:b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6" name="그림 5" descr="텍스트, 스크린샷, 도표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A5F749-4F7F-030D-73B0-7E5BF0AEA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924" y="3158746"/>
            <a:ext cx="5391971" cy="356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34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136C5-C737-D3B0-AB36-B301E45BE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C0B2738E-2220-804A-E6DB-E5ACF07B4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ko-KR" altLang="en-US" err="1">
                <a:solidFill>
                  <a:schemeClr val="tx1"/>
                </a:solidFill>
              </a:rPr>
              <a:t>방미공</a:t>
            </a:r>
            <a:r>
              <a:rPr lang="ko-KR" altLang="en-US">
                <a:solidFill>
                  <a:schemeClr val="tx1"/>
                </a:solidFill>
              </a:rPr>
              <a:t> 심사 의견 답변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9DFA40D3-216C-91F3-9F54-BAB96AAF0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C2DF76C5-06FD-4855-13C4-A66B4A5DC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" y="864973"/>
            <a:ext cx="12103510" cy="59277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altLang="ko-KR" sz="1800" b="1">
                <a:solidFill>
                  <a:schemeClr val="tx1"/>
                </a:solidFill>
                <a:latin typeface="Malgun Gothic"/>
              </a:rPr>
              <a:t>A1. </a:t>
            </a:r>
            <a:r>
              <a:rPr lang="en-US" altLang="ko-KR" sz="1800" b="1" err="1">
                <a:solidFill>
                  <a:schemeClr val="tx1"/>
                </a:solidFill>
                <a:latin typeface="Malgun Gothic"/>
              </a:rPr>
              <a:t>HexPlane</a:t>
            </a:r>
            <a:r>
              <a:rPr lang="en-US" altLang="ko-KR" sz="1800" b="1">
                <a:solidFill>
                  <a:schemeClr val="tx1"/>
                </a:solidFill>
                <a:latin typeface="Malgun Gothic"/>
              </a:rPr>
              <a:t> </a:t>
            </a:r>
            <a:r>
              <a:rPr lang="ko-KR" altLang="en-US" sz="1800" b="1">
                <a:solidFill>
                  <a:schemeClr val="tx1"/>
                </a:solidFill>
                <a:latin typeface="Malgun Gothic"/>
              </a:rPr>
              <a:t>관련 구체적인 설계 설명</a:t>
            </a:r>
            <a:endParaRPr lang="en-US" altLang="ko-KR" sz="1600">
              <a:solidFill>
                <a:schemeClr val="tx1"/>
              </a:solidFill>
              <a:latin typeface="Malgun Gothic"/>
            </a:endParaRPr>
          </a:p>
          <a:p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이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과정에서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head MLP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는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resolution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간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상호작용을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학습하며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단순한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병합보다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더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풍부한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표현력을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갖춘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feature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공간을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형성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.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결과적으로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, multi-resolution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구조를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통해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국소적인</a:t>
            </a:r>
            <a:r>
              <a:rPr 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세부</a:t>
            </a:r>
            <a:r>
              <a:rPr 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정보와</a:t>
            </a:r>
            <a:r>
              <a:rPr 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전역적인</a:t>
            </a:r>
            <a:r>
              <a:rPr 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문맥</a:t>
            </a:r>
            <a:r>
              <a:rPr 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정보를</a:t>
            </a:r>
            <a:r>
              <a:rPr 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동시에</a:t>
            </a:r>
            <a:r>
              <a:rPr 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인코딩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할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수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있도록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함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.</a:t>
            </a:r>
            <a:endParaRPr lang="en-US" altLang="ko-KR" sz="160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  <a:p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낮은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해상도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plane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은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인체의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전체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형상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포즈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실루엣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등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저주파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전역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)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정보를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,</a:t>
            </a:r>
            <a:b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</a:b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높은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해상도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plane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은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옷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주름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머리카락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,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얼굴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등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고주파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(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지역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)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디테일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정보를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표현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.</a:t>
            </a:r>
          </a:p>
          <a:p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각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해상도별로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독립적인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loss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분리나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별도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학습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경로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구성은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없음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. </a:t>
            </a:r>
            <a:r>
              <a:rPr 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4DGS</a:t>
            </a:r>
            <a:r>
              <a:rPr lang="ko-KR" alt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의</a:t>
            </a:r>
            <a:r>
              <a:rPr lang="en-US" altLang="ko-KR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인코딩</a:t>
            </a:r>
            <a:r>
              <a:rPr lang="en-US" altLang="ko-KR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파이프라인을</a:t>
            </a:r>
            <a:r>
              <a:rPr lang="en-US" altLang="ko-KR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그대로</a:t>
            </a:r>
            <a:r>
              <a:rPr lang="en-US" altLang="ko-KR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 b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따르므로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해상도별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차등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처리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없음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.</a:t>
            </a:r>
          </a:p>
          <a:p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4DGS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논문에 그리드 시각화 예시가 포함되어 있으며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,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본 연구의 기여점은 아니라고 판단하여 별도 시각화는 포함하지 않음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.</a:t>
            </a:r>
            <a:endParaRPr lang="en-US" sz="1600">
              <a:solidFill>
                <a:schemeClr val="tx1"/>
              </a:solidFill>
              <a:latin typeface="Malgun Gothic"/>
              <a:ea typeface="Malgun Gothic"/>
              <a:cs typeface="+mn-lt"/>
            </a:endParaRPr>
          </a:p>
          <a:p>
            <a:endParaRPr lang="en-US" sz="1600">
              <a:solidFill>
                <a:srgbClr val="000000"/>
              </a:solidFill>
              <a:latin typeface="Malgun Gothic"/>
              <a:ea typeface="Malgun Gothic"/>
              <a:cs typeface="+mn-lt"/>
            </a:endParaRPr>
          </a:p>
          <a:p>
            <a:endParaRPr lang="en-US" sz="1600">
              <a:solidFill>
                <a:srgbClr val="000000"/>
              </a:solidFill>
              <a:latin typeface="Malgun Gothic"/>
              <a:ea typeface="Malgun Gothic"/>
              <a:cs typeface="+mn-lt"/>
            </a:endParaRPr>
          </a:p>
          <a:p>
            <a:pPr marL="0" indent="0">
              <a:buNone/>
            </a:pPr>
            <a:br>
              <a:rPr lang="en-US" altLang="ko-KR" sz="1600">
                <a:ea typeface="+mn-lt"/>
                <a:cs typeface="+mn-lt"/>
              </a:rPr>
            </a:b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464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90ACC-D9FE-C732-8814-BC1802259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B4EF120-1C89-ACEF-4F6E-2F828CDBF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ko-KR" altLang="en-US" err="1"/>
              <a:t>방미공</a:t>
            </a:r>
            <a:r>
              <a:rPr lang="ko-KR" altLang="en-US"/>
              <a:t> 심사 의견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61702737-7F34-516D-B6DF-104567DA8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AF1ECAA-9D23-867C-666D-D2F8D4DE5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" y="864973"/>
            <a:ext cx="12103510" cy="59277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altLang="ko-KR" sz="1800" b="1">
                <a:solidFill>
                  <a:schemeClr val="tx1"/>
                </a:solidFill>
                <a:latin typeface="Malgun Gothic"/>
              </a:rPr>
              <a:t>Q2. Dual-Branch </a:t>
            </a:r>
            <a:r>
              <a:rPr lang="ko-KR" altLang="en-US" sz="1800" b="1">
                <a:solidFill>
                  <a:schemeClr val="tx1"/>
                </a:solidFill>
                <a:latin typeface="Malgun Gothic"/>
              </a:rPr>
              <a:t>구조</a:t>
            </a:r>
            <a:r>
              <a:rPr lang="en-US" altLang="ko-KR" sz="1800" b="1">
                <a:solidFill>
                  <a:schemeClr val="tx1"/>
                </a:solidFill>
                <a:latin typeface="Malgun Gothic"/>
              </a:rPr>
              <a:t> </a:t>
            </a:r>
            <a:r>
              <a:rPr lang="ko-KR" altLang="en-US" sz="1800" b="1">
                <a:solidFill>
                  <a:schemeClr val="tx1"/>
                </a:solidFill>
                <a:latin typeface="Malgun Gothic"/>
              </a:rPr>
              <a:t>관련 구체적인 설계 설명</a:t>
            </a:r>
            <a:endParaRPr lang="en-US" altLang="ko-KR" sz="1800" b="1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endParaRPr lang="en-US" altLang="ko-KR" sz="1400" b="1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r>
              <a:rPr lang="en-US" altLang="ko-KR" sz="1400" b="1">
                <a:solidFill>
                  <a:schemeClr val="tx1"/>
                </a:solidFill>
                <a:latin typeface="Malgun Gothic"/>
              </a:rPr>
              <a:t>10/17 </a:t>
            </a:r>
            <a:r>
              <a:rPr lang="ko-KR" altLang="en-US" sz="1400" b="1">
                <a:solidFill>
                  <a:schemeClr val="tx1"/>
                </a:solidFill>
                <a:latin typeface="Malgun Gothic"/>
              </a:rPr>
              <a:t>심사 의견</a:t>
            </a:r>
            <a:endParaRPr lang="en-US" altLang="ko-KR" sz="1400" b="1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3. Geometry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와 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Appearance branch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의 분리가 성능 향상에 어떤 기여를 하는지 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ablation study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로 분리 검증할 필요 있음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 </a:t>
            </a:r>
          </a:p>
          <a:p>
            <a:pPr marL="0" indent="0">
              <a:buNone/>
            </a:pPr>
            <a:r>
              <a:rPr lang="en-US" altLang="ko-KR" sz="1400" b="1">
                <a:solidFill>
                  <a:schemeClr val="tx1"/>
                </a:solidFill>
                <a:latin typeface="Malgun Gothic"/>
              </a:rPr>
              <a:t>10/21 </a:t>
            </a:r>
            <a:r>
              <a:rPr lang="ko-KR" altLang="en-US" sz="1400" b="1">
                <a:solidFill>
                  <a:schemeClr val="tx1"/>
                </a:solidFill>
                <a:latin typeface="Malgun Gothic"/>
              </a:rPr>
              <a:t>심사 의견</a:t>
            </a:r>
            <a:endParaRPr lang="en-US" altLang="ko-KR" sz="1400" b="1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2️. Dual-Branch Offset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구조의 차별성 강화</a:t>
            </a:r>
          </a:p>
          <a:p>
            <a:pPr lvl="1"/>
            <a:r>
              <a:rPr lang="en-US" altLang="ko-KR" sz="1400">
                <a:solidFill>
                  <a:schemeClr val="tx1"/>
                </a:solidFill>
                <a:latin typeface="Malgun Gothic"/>
              </a:rPr>
              <a:t>Geometry / Appearance branch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분리의 기존 연구 대비 차별성이 불명확함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</a:t>
            </a:r>
          </a:p>
          <a:p>
            <a:pPr lvl="1"/>
            <a:r>
              <a:rPr lang="ko-KR" altLang="en-US" sz="1400">
                <a:solidFill>
                  <a:schemeClr val="tx1"/>
                </a:solidFill>
                <a:latin typeface="Malgun Gothic"/>
              </a:rPr>
              <a:t>기하와 색상을 독립적으로 다루는 접근은 기존에도 존재 → 본 논문만의 구조적 개선점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수식적 차이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학습 전략의 독창성을 제시해야 함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</a:t>
            </a:r>
          </a:p>
          <a:p>
            <a:pPr lvl="1"/>
            <a:r>
              <a:rPr lang="ko-KR" altLang="en-US" sz="1400">
                <a:solidFill>
                  <a:schemeClr val="tx1"/>
                </a:solidFill>
                <a:latin typeface="Malgun Gothic"/>
              </a:rPr>
              <a:t>비교 도식 혹은 구조적 수식 설명 추가 시 설득력 향상 가능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</a:t>
            </a:r>
            <a:b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724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D0481-B94B-D05F-2516-F430822BC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883D4E1-620C-A4D4-A4F3-1F40B9009870}"/>
              </a:ext>
            </a:extLst>
          </p:cNvPr>
          <p:cNvCxnSpPr>
            <a:cxnSpLocks/>
          </p:cNvCxnSpPr>
          <p:nvPr/>
        </p:nvCxnSpPr>
        <p:spPr>
          <a:xfrm>
            <a:off x="1905950" y="5472003"/>
            <a:ext cx="30565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제목 1">
            <a:extLst>
              <a:ext uri="{FF2B5EF4-FFF2-40B4-BE49-F238E27FC236}">
                <a16:creationId xmlns:a16="http://schemas.microsoft.com/office/drawing/2014/main" id="{38526E44-D4F0-ED04-274F-3D3067DE8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ko-KR" altLang="en-US" err="1">
                <a:solidFill>
                  <a:schemeClr val="tx1"/>
                </a:solidFill>
              </a:rPr>
              <a:t>방미공</a:t>
            </a:r>
            <a:r>
              <a:rPr lang="ko-KR" altLang="en-US">
                <a:solidFill>
                  <a:schemeClr val="tx1"/>
                </a:solidFill>
              </a:rPr>
              <a:t> 심사 의견 답변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2401BB50-F90B-A1CA-7A36-B31748D47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957F666-1F6A-5498-90CA-66902C5EB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" y="864973"/>
            <a:ext cx="12103510" cy="59277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altLang="ko-KR" sz="1800" b="1">
                <a:solidFill>
                  <a:schemeClr val="tx1"/>
                </a:solidFill>
                <a:latin typeface="Malgun Gothic"/>
              </a:rPr>
              <a:t>A2. Dual-Branch </a:t>
            </a:r>
            <a:r>
              <a:rPr lang="ko-KR" altLang="en-US" sz="1800" b="1">
                <a:solidFill>
                  <a:schemeClr val="tx1"/>
                </a:solidFill>
                <a:latin typeface="Malgun Gothic"/>
              </a:rPr>
              <a:t>구조</a:t>
            </a:r>
            <a:r>
              <a:rPr lang="en-US" altLang="ko-KR" sz="1800" b="1">
                <a:solidFill>
                  <a:schemeClr val="tx1"/>
                </a:solidFill>
                <a:latin typeface="Malgun Gothic"/>
              </a:rPr>
              <a:t> </a:t>
            </a:r>
            <a:r>
              <a:rPr lang="ko-KR" altLang="en-US" sz="1800" b="1">
                <a:solidFill>
                  <a:schemeClr val="tx1"/>
                </a:solidFill>
                <a:latin typeface="Malgun Gothic"/>
              </a:rPr>
              <a:t>관련 구체적인 설계 설명</a:t>
            </a:r>
            <a:endParaRPr lang="en-US" altLang="ko-KR" sz="1800" b="1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Appearance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의 경우 기본이 되는 색상 </a:t>
            </a:r>
            <a:r>
              <a:rPr lang="en-US" altLang="ko-KR" sz="1400" err="1">
                <a:solidFill>
                  <a:schemeClr val="tx1"/>
                </a:solidFill>
                <a:ea typeface="+mn-lt"/>
                <a:cs typeface="+mn-lt"/>
              </a:rPr>
              <a:t>RGB_base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와 포즈에 따라 변하는 </a:t>
            </a:r>
            <a:r>
              <a:rPr lang="en-US" altLang="ko-KR" sz="1400" err="1">
                <a:solidFill>
                  <a:schemeClr val="tx1"/>
                </a:solidFill>
                <a:ea typeface="+mn-lt"/>
                <a:cs typeface="+mn-lt"/>
              </a:rPr>
              <a:t>RGB_offset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을 분리하여 학습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en-US" altLang="ko-KR" sz="1400" err="1">
                <a:solidFill>
                  <a:schemeClr val="tx1"/>
                </a:solidFill>
                <a:ea typeface="+mn-lt"/>
                <a:cs typeface="+mn-lt"/>
              </a:rPr>
              <a:t>RGB_base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는 포즈에 독립적인 특성이므로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ko-KR" altLang="en-US" sz="1400" err="1">
                <a:solidFill>
                  <a:schemeClr val="tx1"/>
                </a:solidFill>
                <a:ea typeface="+mn-lt"/>
                <a:cs typeface="+mn-lt"/>
              </a:rPr>
              <a:t>가우시안의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 좌표를 </a:t>
            </a:r>
            <a:r>
              <a:rPr lang="en-US" altLang="ko-KR" sz="1400" err="1">
                <a:solidFill>
                  <a:schemeClr val="tx1"/>
                </a:solidFill>
                <a:ea typeface="+mn-lt"/>
                <a:cs typeface="+mn-lt"/>
              </a:rPr>
              <a:t>hexplane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인코딩한 피처를 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MLP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입력으로 사용해 추출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반면 </a:t>
            </a:r>
            <a:r>
              <a:rPr lang="en-US" altLang="ko-KR" sz="1400" err="1">
                <a:solidFill>
                  <a:schemeClr val="tx1"/>
                </a:solidFill>
                <a:ea typeface="+mn-lt"/>
                <a:cs typeface="+mn-lt"/>
              </a:rPr>
              <a:t>RGB_offset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은 </a:t>
            </a:r>
            <a:r>
              <a:rPr lang="ko-KR" altLang="en-US" sz="1400" b="1">
                <a:solidFill>
                  <a:schemeClr val="tx1"/>
                </a:solidFill>
                <a:ea typeface="+mn-lt"/>
                <a:cs typeface="+mn-lt"/>
              </a:rPr>
              <a:t>포즈 변화에 따른 색상 변화를 모델링하기 위해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포즈 변환 후의 </a:t>
            </a:r>
            <a:r>
              <a:rPr lang="ko-KR" altLang="en-US" sz="1400" err="1">
                <a:solidFill>
                  <a:schemeClr val="tx1"/>
                </a:solidFill>
                <a:ea typeface="+mn-lt"/>
                <a:cs typeface="+mn-lt"/>
              </a:rPr>
              <a:t>가우시안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400" err="1">
                <a:solidFill>
                  <a:schemeClr val="tx1"/>
                </a:solidFill>
                <a:ea typeface="+mn-lt"/>
                <a:cs typeface="+mn-lt"/>
              </a:rPr>
              <a:t>법선과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 포즈 정보를 추가적으로 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MLP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입력으로 사용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마찬가지로 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Geometry branch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에서 예측하는 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offset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역시 </a:t>
            </a:r>
            <a:r>
              <a:rPr lang="ko-KR" altLang="en-US" sz="1400" b="1">
                <a:solidFill>
                  <a:schemeClr val="tx1"/>
                </a:solidFill>
                <a:ea typeface="+mn-lt"/>
                <a:cs typeface="+mn-lt"/>
              </a:rPr>
              <a:t>포즈에 따른 변형을 모델링하기 위한 것이므로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포즈 변환 후의 </a:t>
            </a:r>
            <a:r>
              <a:rPr lang="ko-KR" altLang="en-US" sz="1400" err="1">
                <a:solidFill>
                  <a:schemeClr val="tx1"/>
                </a:solidFill>
                <a:ea typeface="+mn-lt"/>
                <a:cs typeface="+mn-lt"/>
              </a:rPr>
              <a:t>가우시안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400" err="1">
                <a:solidFill>
                  <a:schemeClr val="tx1"/>
                </a:solidFill>
                <a:ea typeface="+mn-lt"/>
                <a:cs typeface="+mn-lt"/>
              </a:rPr>
              <a:t>법선과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 포즈 정보를 입력으로 사용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이처럼 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Geometry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와 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Appearance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가 모델링하는 </a:t>
            </a:r>
            <a:r>
              <a:rPr lang="ko-KR" altLang="en-US" sz="1400" b="1">
                <a:solidFill>
                  <a:schemeClr val="tx1"/>
                </a:solidFill>
                <a:ea typeface="+mn-lt"/>
                <a:cs typeface="+mn-lt"/>
              </a:rPr>
              <a:t>물리적 의미가 다르고</a:t>
            </a:r>
            <a:r>
              <a:rPr lang="en-US" altLang="ko-KR" sz="1400" b="1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ko-KR" altLang="en-US" sz="1400" b="1">
                <a:solidFill>
                  <a:schemeClr val="tx1"/>
                </a:solidFill>
                <a:ea typeface="+mn-lt"/>
                <a:cs typeface="+mn-lt"/>
              </a:rPr>
              <a:t>입력 피처의 구성 또한 상이하기 때문에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 동일한 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MLP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를 공유할 경우 표현력이 저하됨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따라서 두 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branch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를 분리하여 학습하는 것이 각각의 변화 특성을 더 정확히 반영할 수 있으며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구조적으로도 타당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제안한 분리 방식의 성능 기여도 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ablation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이 필요하다면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입력을 동일하게 맞춰 한 개의 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MLP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를 사용하는 등의 실험은 가능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 (10/30) </a:t>
            </a:r>
            <a:br>
              <a:rPr lang="en-US" altLang="ko-KR" sz="1400">
                <a:ea typeface="+mn-lt"/>
                <a:cs typeface="+mn-lt"/>
              </a:rPr>
            </a:br>
            <a:endParaRPr lang="en-US" sz="1400">
              <a:solidFill>
                <a:schemeClr val="tx1"/>
              </a:solidFill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D5F202F-641F-0131-93D0-7F2943E08189}"/>
              </a:ext>
            </a:extLst>
          </p:cNvPr>
          <p:cNvCxnSpPr>
            <a:cxnSpLocks/>
          </p:cNvCxnSpPr>
          <p:nvPr/>
        </p:nvCxnSpPr>
        <p:spPr>
          <a:xfrm>
            <a:off x="1900905" y="6042241"/>
            <a:ext cx="30565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E356BE4-DC1F-DE1F-6E06-E12C77475BCB}"/>
              </a:ext>
            </a:extLst>
          </p:cNvPr>
          <p:cNvGrpSpPr/>
          <p:nvPr/>
        </p:nvGrpSpPr>
        <p:grpSpPr>
          <a:xfrm>
            <a:off x="745002" y="4608867"/>
            <a:ext cx="10636394" cy="1741876"/>
            <a:chOff x="131638" y="4170895"/>
            <a:chExt cx="11997925" cy="1964847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81866F95-1F41-844C-95EC-B72DDACC3216}"/>
                </a:ext>
              </a:extLst>
            </p:cNvPr>
            <p:cNvSpPr/>
            <p:nvPr/>
          </p:nvSpPr>
          <p:spPr>
            <a:xfrm>
              <a:off x="4878259" y="4170896"/>
              <a:ext cx="2362200" cy="59956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/>
                <a:t>Base color MLP</a:t>
              </a:r>
              <a:endParaRPr lang="ko-KR" altLang="en-US" sz="1600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A5EE9D7-21ED-1689-0508-7F74762E708F}"/>
                </a:ext>
              </a:extLst>
            </p:cNvPr>
            <p:cNvSpPr/>
            <p:nvPr/>
          </p:nvSpPr>
          <p:spPr>
            <a:xfrm>
              <a:off x="4872567" y="5510509"/>
              <a:ext cx="2362200" cy="59956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/>
                <a:t>Offset MLP</a:t>
              </a:r>
              <a:endParaRPr lang="ko-KR" altLang="en-US" sz="160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13E4681C-142C-5A01-5B53-B31C039670AC}"/>
                </a:ext>
              </a:extLst>
            </p:cNvPr>
            <p:cNvSpPr/>
            <p:nvPr/>
          </p:nvSpPr>
          <p:spPr>
            <a:xfrm>
              <a:off x="131638" y="4170895"/>
              <a:ext cx="1298175" cy="1959155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err="1">
                  <a:solidFill>
                    <a:schemeClr val="tx1"/>
                  </a:solidFill>
                </a:rPr>
                <a:t>Hexplane</a:t>
              </a:r>
              <a:r>
                <a:rPr lang="en-US" altLang="ko-KR" sz="1600">
                  <a:solidFill>
                    <a:schemeClr val="tx1"/>
                  </a:solidFill>
                </a:rPr>
                <a:t> hidden feature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99A7E8B1-178A-E226-D813-7DBCBA608208}"/>
                </a:ext>
              </a:extLst>
            </p:cNvPr>
            <p:cNvSpPr/>
            <p:nvPr/>
          </p:nvSpPr>
          <p:spPr>
            <a:xfrm>
              <a:off x="7964357" y="4174253"/>
              <a:ext cx="1303866" cy="59956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Base RGB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595DFD6A-E277-2372-58D5-0D6E36FD90BB}"/>
                </a:ext>
              </a:extLst>
            </p:cNvPr>
            <p:cNvSpPr/>
            <p:nvPr/>
          </p:nvSpPr>
          <p:spPr>
            <a:xfrm>
              <a:off x="7964355" y="4850200"/>
              <a:ext cx="1303866" cy="59956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RGB Offset 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2D84006-226A-0F3E-A7AF-0CDB67A612A6}"/>
                </a:ext>
              </a:extLst>
            </p:cNvPr>
            <p:cNvSpPr/>
            <p:nvPr/>
          </p:nvSpPr>
          <p:spPr>
            <a:xfrm>
              <a:off x="7963388" y="5487740"/>
              <a:ext cx="1303867" cy="59956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XYZ Offset 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3FBD44B-D0F4-B25C-63B0-598FF08300BB}"/>
                </a:ext>
              </a:extLst>
            </p:cNvPr>
            <p:cNvSpPr/>
            <p:nvPr/>
          </p:nvSpPr>
          <p:spPr>
            <a:xfrm>
              <a:off x="9396883" y="5486744"/>
              <a:ext cx="1303867" cy="59956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Scale Offset 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D0EFF8B5-465A-7F53-B7BB-B46AAB167687}"/>
                </a:ext>
              </a:extLst>
            </p:cNvPr>
            <p:cNvSpPr/>
            <p:nvPr/>
          </p:nvSpPr>
          <p:spPr>
            <a:xfrm>
              <a:off x="10825696" y="5481052"/>
              <a:ext cx="1303867" cy="599566"/>
            </a:xfrm>
            <a:prstGeom prst="round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Rotation Offset 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94A1427-F237-99EC-0AB6-413DBDECBFF4}"/>
                </a:ext>
              </a:extLst>
            </p:cNvPr>
            <p:cNvSpPr/>
            <p:nvPr/>
          </p:nvSpPr>
          <p:spPr>
            <a:xfrm>
              <a:off x="1554451" y="4887252"/>
              <a:ext cx="1303866" cy="1248490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normal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FCDC639-F16A-DFE8-6E1D-D3DAA0F6052F}"/>
                </a:ext>
              </a:extLst>
            </p:cNvPr>
            <p:cNvSpPr/>
            <p:nvPr/>
          </p:nvSpPr>
          <p:spPr>
            <a:xfrm>
              <a:off x="2968786" y="4853099"/>
              <a:ext cx="1303866" cy="1282643"/>
            </a:xfrm>
            <a:prstGeom prst="roundRect">
              <a:avLst/>
            </a:prstGeom>
            <a:solidFill>
              <a:schemeClr val="bg1"/>
            </a:solidFill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>
                  <a:solidFill>
                    <a:schemeClr val="tx1"/>
                  </a:solidFill>
                </a:rPr>
                <a:t>SMPLX</a:t>
              </a:r>
              <a:endParaRPr lang="ko-KR" altLang="en-US" sz="1600">
                <a:solidFill>
                  <a:schemeClr val="tx1"/>
                </a:solidFill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60F221D-DEE6-DE8F-C59D-B17421301DA9}"/>
              </a:ext>
            </a:extLst>
          </p:cNvPr>
          <p:cNvCxnSpPr>
            <a:cxnSpLocks/>
          </p:cNvCxnSpPr>
          <p:nvPr/>
        </p:nvCxnSpPr>
        <p:spPr>
          <a:xfrm>
            <a:off x="1896389" y="4874630"/>
            <a:ext cx="30565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E460942-BB78-4AE9-3D3C-B248040A9A04}"/>
              </a:ext>
            </a:extLst>
          </p:cNvPr>
          <p:cNvCxnSpPr>
            <a:cxnSpLocks/>
          </p:cNvCxnSpPr>
          <p:nvPr/>
        </p:nvCxnSpPr>
        <p:spPr>
          <a:xfrm>
            <a:off x="7047110" y="4874631"/>
            <a:ext cx="641750" cy="2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8DD219E-E61B-957E-5078-4B80513D3B2A}"/>
              </a:ext>
            </a:extLst>
          </p:cNvPr>
          <p:cNvCxnSpPr>
            <a:cxnSpLocks/>
          </p:cNvCxnSpPr>
          <p:nvPr/>
        </p:nvCxnSpPr>
        <p:spPr>
          <a:xfrm>
            <a:off x="7042064" y="6039265"/>
            <a:ext cx="641750" cy="2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7C53B58-0E77-C776-7924-C938F8D3BC6A}"/>
              </a:ext>
            </a:extLst>
          </p:cNvPr>
          <p:cNvSpPr txBox="1"/>
          <p:nvPr/>
        </p:nvSpPr>
        <p:spPr>
          <a:xfrm>
            <a:off x="2704319" y="6510364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input</a:t>
            </a:r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B8BA2D-81EA-80B7-CB43-4A9D54F70BF5}"/>
              </a:ext>
            </a:extLst>
          </p:cNvPr>
          <p:cNvSpPr txBox="1"/>
          <p:nvPr/>
        </p:nvSpPr>
        <p:spPr>
          <a:xfrm>
            <a:off x="9672404" y="6448305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output</a:t>
            </a:r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4D7C422-33A8-5A8D-7E7F-7A95F0CEF988}"/>
              </a:ext>
            </a:extLst>
          </p:cNvPr>
          <p:cNvSpPr/>
          <p:nvPr/>
        </p:nvSpPr>
        <p:spPr>
          <a:xfrm>
            <a:off x="4948937" y="5210394"/>
            <a:ext cx="2094136" cy="5315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600"/>
              <a:t>offset color MLP</a:t>
            </a:r>
            <a:endParaRPr lang="ko-KR" altLang="en-US" sz="160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8BA599E2-3D76-76A7-CFE1-983AAEA2A22F}"/>
              </a:ext>
            </a:extLst>
          </p:cNvPr>
          <p:cNvCxnSpPr>
            <a:cxnSpLocks/>
          </p:cNvCxnSpPr>
          <p:nvPr/>
        </p:nvCxnSpPr>
        <p:spPr>
          <a:xfrm>
            <a:off x="7042064" y="5475147"/>
            <a:ext cx="641750" cy="29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ADF919C0-D945-44A9-58BF-726C203E8B6D}"/>
              </a:ext>
            </a:extLst>
          </p:cNvPr>
          <p:cNvCxnSpPr>
            <a:cxnSpLocks/>
          </p:cNvCxnSpPr>
          <p:nvPr/>
        </p:nvCxnSpPr>
        <p:spPr>
          <a:xfrm>
            <a:off x="4394336" y="5470099"/>
            <a:ext cx="558637" cy="50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617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314E8-4F0A-1BFC-263E-DE93ACD9E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AB8EC241-2F3B-CCE4-C50F-FE21AF388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ko-KR" altLang="en-US" err="1"/>
              <a:t>방미공</a:t>
            </a:r>
            <a:r>
              <a:rPr lang="ko-KR" altLang="en-US"/>
              <a:t> 심사 의견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BED90D9A-29AA-31EB-9613-5C57B399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78D81239-3AB0-AD08-8E64-4EB7C1F416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" y="864973"/>
            <a:ext cx="12103510" cy="59277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altLang="ko-KR" sz="1800" b="1">
                <a:solidFill>
                  <a:schemeClr val="tx1"/>
                </a:solidFill>
                <a:latin typeface="Malgun Gothic"/>
              </a:rPr>
              <a:t>Q3. Loss term</a:t>
            </a:r>
            <a:r>
              <a:rPr lang="ko-KR" altLang="en-US" sz="1800" b="1">
                <a:solidFill>
                  <a:schemeClr val="tx1"/>
                </a:solidFill>
                <a:latin typeface="Malgun Gothic"/>
              </a:rPr>
              <a:t> 구체적인 설계 설명</a:t>
            </a:r>
            <a:endParaRPr lang="en-US" altLang="ko-KR" sz="1800" b="1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endParaRPr lang="en-US" altLang="ko-KR" sz="1400" b="1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r>
              <a:rPr lang="en-US" altLang="ko-KR" sz="1400" b="1">
                <a:solidFill>
                  <a:schemeClr val="tx1"/>
                </a:solidFill>
                <a:latin typeface="Malgun Gothic"/>
              </a:rPr>
              <a:t>10/17 </a:t>
            </a:r>
            <a:r>
              <a:rPr lang="ko-KR" altLang="en-US" sz="1400" b="1">
                <a:solidFill>
                  <a:schemeClr val="tx1"/>
                </a:solidFill>
                <a:latin typeface="Malgun Gothic"/>
              </a:rPr>
              <a:t>심사 의견</a:t>
            </a:r>
            <a:endParaRPr lang="en-US" altLang="ko-KR" sz="1400" b="1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4.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세 가지 확장 손실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</a:rPr>
              <a:t>Lms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</a:rPr>
              <a:t>Ltemp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</a:rPr>
              <a:t>Lcoll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)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의 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λ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값을 어떻게 설정했는지 구체적 설명이 없음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 </a:t>
            </a:r>
          </a:p>
          <a:p>
            <a:pPr marL="0" indent="0">
              <a:buNone/>
            </a:pPr>
            <a:r>
              <a:rPr lang="en-US" altLang="ko-KR" sz="1400" b="1">
                <a:solidFill>
                  <a:schemeClr val="tx1"/>
                </a:solidFill>
                <a:latin typeface="Malgun Gothic"/>
              </a:rPr>
              <a:t>10/21 </a:t>
            </a:r>
            <a:r>
              <a:rPr lang="ko-KR" altLang="en-US" sz="1400" b="1">
                <a:solidFill>
                  <a:schemeClr val="tx1"/>
                </a:solidFill>
                <a:latin typeface="Malgun Gothic"/>
              </a:rPr>
              <a:t>심사 의견</a:t>
            </a:r>
            <a:endParaRPr lang="en-US" altLang="ko-KR" sz="1400" b="1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3️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손실 함수 정의 및 분석 보완</a:t>
            </a:r>
          </a:p>
          <a:p>
            <a:pPr lvl="1"/>
            <a:r>
              <a:rPr lang="ko-KR" altLang="en-US" sz="1400">
                <a:solidFill>
                  <a:schemeClr val="tx1"/>
                </a:solidFill>
                <a:latin typeface="Malgun Gothic"/>
              </a:rPr>
              <a:t>‘세 가지 확장 손실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(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</a:rPr>
              <a:t>Lms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</a:rPr>
              <a:t>Ltemp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</a:rPr>
              <a:t>Lcoll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)’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의 목적과 상호 관계가 모호함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</a:t>
            </a:r>
          </a:p>
          <a:p>
            <a:pPr lvl="1"/>
            <a:r>
              <a:rPr lang="ko-KR" altLang="en-US" sz="1400">
                <a:solidFill>
                  <a:schemeClr val="tx1"/>
                </a:solidFill>
                <a:latin typeface="Malgun Gothic"/>
              </a:rPr>
              <a:t>각 손실 항의 수식적 정의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적용 방식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학습 단계별 역할을 구체적으로 기술할 필요 있음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</a:t>
            </a:r>
          </a:p>
          <a:p>
            <a:pPr lvl="1"/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세 손실의 통합적 목표를 표현할 수 있는 명확한 용어 체계 또는 새로운 명칭 제안 권장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</a:t>
            </a:r>
          </a:p>
          <a:p>
            <a:pPr lvl="1"/>
            <a:r>
              <a:rPr lang="en-US" altLang="ko-KR" sz="1400">
                <a:solidFill>
                  <a:schemeClr val="tx1"/>
                </a:solidFill>
                <a:latin typeface="Malgun Gothic"/>
              </a:rPr>
              <a:t>Loss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기여도 분석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(Ablation)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부재 → 각 손실의 개별 효과를 정량적으로 검증 필요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</a:t>
            </a:r>
            <a:b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889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75F0E-37F4-1F3B-ADD4-2718B311B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CBFC91F0-FCDB-4843-6494-B5F840BAE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ko-KR" altLang="en-US" err="1">
                <a:solidFill>
                  <a:schemeClr val="tx1"/>
                </a:solidFill>
              </a:rPr>
              <a:t>방미공</a:t>
            </a:r>
            <a:r>
              <a:rPr lang="ko-KR" altLang="en-US">
                <a:solidFill>
                  <a:schemeClr val="tx1"/>
                </a:solidFill>
              </a:rPr>
              <a:t> 심사 의견 답변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D06ACF56-2E75-3F90-42A4-434DC102B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9DACCA4-18DA-C2C5-5198-20D8326C5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" y="864973"/>
            <a:ext cx="12103510" cy="59277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altLang="ko-KR" sz="1800" b="1">
                <a:solidFill>
                  <a:schemeClr val="tx1"/>
                </a:solidFill>
                <a:latin typeface="Malgun Gothic"/>
              </a:rPr>
              <a:t>A3. Loss term</a:t>
            </a:r>
            <a:r>
              <a:rPr lang="ko-KR" altLang="en-US" sz="1800" b="1">
                <a:solidFill>
                  <a:schemeClr val="tx1"/>
                </a:solidFill>
                <a:latin typeface="Malgun Gothic"/>
              </a:rPr>
              <a:t> 구체적인 설계 설명</a:t>
            </a:r>
            <a:endParaRPr lang="en-US" altLang="ko-KR" sz="1800" b="1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r>
              <a:rPr lang="ko-KR" altLang="en-US" sz="1600">
                <a:solidFill>
                  <a:schemeClr val="tx1"/>
                </a:solidFill>
                <a:ea typeface="+mn-lt"/>
                <a:cs typeface="+mn-lt"/>
              </a:rPr>
              <a:t>현재 코드에서 사용하고 있는 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Loss Term</a:t>
            </a:r>
          </a:p>
          <a:p>
            <a:pPr marL="0" indent="0">
              <a:buNone/>
            </a:pPr>
            <a:r>
              <a:rPr lang="en-US" altLang="ko-KR" sz="1600" err="1">
                <a:solidFill>
                  <a:schemeClr val="tx1"/>
                </a:solidFill>
                <a:ea typeface="+mn-lt"/>
                <a:cs typeface="+mn-lt"/>
              </a:rPr>
              <a:t>GeoAvatar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600" err="1">
                <a:solidFill>
                  <a:schemeClr val="tx1"/>
                </a:solidFill>
                <a:ea typeface="+mn-lt"/>
                <a:cs typeface="+mn-lt"/>
              </a:rPr>
              <a:t>에서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600" err="1">
                <a:solidFill>
                  <a:schemeClr val="tx1"/>
                </a:solidFill>
                <a:ea typeface="+mn-lt"/>
                <a:cs typeface="+mn-lt"/>
              </a:rPr>
              <a:t>사용한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600" err="1">
                <a:solidFill>
                  <a:schemeClr val="tx1"/>
                </a:solidFill>
                <a:ea typeface="+mn-lt"/>
                <a:cs typeface="+mn-lt"/>
              </a:rPr>
              <a:t>손실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+ </a:t>
            </a:r>
            <a:r>
              <a:rPr lang="en-US" altLang="ko-KR" sz="1600" err="1">
                <a:solidFill>
                  <a:schemeClr val="tx1"/>
                </a:solidFill>
                <a:ea typeface="+mn-lt"/>
                <a:cs typeface="+mn-lt"/>
              </a:rPr>
              <a:t>mlp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offset loss + </a:t>
            </a:r>
            <a:r>
              <a:rPr lang="en-US" altLang="ko-KR" sz="1600" err="1">
                <a:solidFill>
                  <a:schemeClr val="tx1"/>
                </a:solidFill>
                <a:ea typeface="+mn-lt"/>
                <a:cs typeface="+mn-lt"/>
              </a:rPr>
              <a:t>hexplane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grid-based total-variational loss</a:t>
            </a:r>
            <a:endParaRPr lang="ko-KR" altLang="en-US" sz="160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hexplane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grid-based total-variational loss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의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경우 4DGS에서 사용한 </a:t>
            </a:r>
            <a:r>
              <a:rPr lang="ko-KR" altLang="en-US" sz="16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loss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. 이미지에 적용하던 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total-variational loss 를 </a:t>
            </a:r>
            <a:r>
              <a:rPr lang="en-US" altLang="ko-KR" sz="1600" err="1">
                <a:solidFill>
                  <a:schemeClr val="tx1"/>
                </a:solidFill>
                <a:ea typeface="+mn-lt"/>
                <a:cs typeface="+mn-lt"/>
              </a:rPr>
              <a:t>그리드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600" err="1">
                <a:solidFill>
                  <a:schemeClr val="tx1"/>
                </a:solidFill>
                <a:ea typeface="+mn-lt"/>
                <a:cs typeface="+mn-lt"/>
              </a:rPr>
              <a:t>차원으로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600" err="1">
                <a:solidFill>
                  <a:schemeClr val="tx1"/>
                </a:solidFill>
                <a:ea typeface="+mn-lt"/>
                <a:cs typeface="+mn-lt"/>
              </a:rPr>
              <a:t>확장한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600" err="1">
                <a:solidFill>
                  <a:schemeClr val="tx1"/>
                </a:solidFill>
                <a:ea typeface="+mn-lt"/>
                <a:cs typeface="+mn-lt"/>
              </a:rPr>
              <a:t>개념</a:t>
            </a:r>
            <a:endParaRPr lang="ko-KR" sz="1600">
              <a:solidFill>
                <a:schemeClr val="tx1"/>
              </a:solidFill>
              <a:latin typeface="Malgun Gothic"/>
              <a:ea typeface="Malgun Gothic"/>
              <a:cs typeface="+mn-lt"/>
            </a:endParaRPr>
          </a:p>
          <a:p>
            <a:pPr marL="0" indent="0">
              <a:buNone/>
            </a:pPr>
            <a:endParaRPr lang="en-US" altLang="ko-KR" sz="160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342900" indent="-342900">
              <a:buAutoNum type="arabicPeriod"/>
            </a:pPr>
            <a:r>
              <a:rPr lang="ko-KR" altLang="en-US" sz="1600" err="1">
                <a:solidFill>
                  <a:schemeClr val="tx1"/>
                </a:solidFill>
                <a:ea typeface="+mn-lt"/>
                <a:cs typeface="+mn-lt"/>
              </a:rPr>
              <a:t>GeoAvatar</a:t>
            </a:r>
            <a:r>
              <a:rPr lang="ko-KR" altLang="en-US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600" err="1">
                <a:solidFill>
                  <a:schemeClr val="tx1"/>
                </a:solidFill>
                <a:ea typeface="+mn-lt"/>
                <a:cs typeface="+mn-lt"/>
              </a:rPr>
              <a:t>loss</a:t>
            </a:r>
            <a:endParaRPr lang="ko-KR" altLang="en-US" sz="1600">
              <a:solidFill>
                <a:schemeClr val="tx1"/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ko-KR" altLang="en-US" sz="1600">
              <a:solidFill>
                <a:schemeClr val="tx1"/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</a:pPr>
            <a:r>
              <a:rPr lang="ko-KR" altLang="en-US" sz="1600" err="1">
                <a:solidFill>
                  <a:schemeClr val="tx1"/>
                </a:solidFill>
                <a:ea typeface="+mn-lt"/>
                <a:cs typeface="+mn-lt"/>
              </a:rPr>
              <a:t>Mlp_offset</a:t>
            </a:r>
            <a:r>
              <a:rPr lang="ko-KR" altLang="en-US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600" err="1">
                <a:solidFill>
                  <a:schemeClr val="tx1"/>
                </a:solidFill>
                <a:ea typeface="+mn-lt"/>
                <a:cs typeface="+mn-lt"/>
              </a:rPr>
              <a:t>loss</a:t>
            </a:r>
            <a:r>
              <a:rPr lang="ko-KR" altLang="en-US" sz="1600">
                <a:solidFill>
                  <a:schemeClr val="tx1"/>
                </a:solidFill>
                <a:ea typeface="+mn-lt"/>
                <a:cs typeface="+mn-lt"/>
              </a:rPr>
              <a:t>: 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MLP</a:t>
            </a:r>
            <a:r>
              <a:rPr lang="ko-KR" sz="1600">
                <a:solidFill>
                  <a:schemeClr val="tx1"/>
                </a:solidFill>
                <a:ea typeface="+mn-lt"/>
                <a:cs typeface="+mn-lt"/>
              </a:rPr>
              <a:t>가 출력하는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offset</a:t>
            </a:r>
            <a:r>
              <a:rPr lang="ko-KR" sz="1600">
                <a:solidFill>
                  <a:schemeClr val="tx1"/>
                </a:solidFill>
                <a:ea typeface="+mn-lt"/>
                <a:cs typeface="+mn-lt"/>
              </a:rPr>
              <a:t>들이 너무 커지지 않도록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ko-KR" sz="1600">
                <a:solidFill>
                  <a:schemeClr val="tx1"/>
                </a:solidFill>
                <a:ea typeface="+mn-lt"/>
                <a:cs typeface="+mn-lt"/>
              </a:rPr>
              <a:t>즉 기준 상태에서 과도하게 변형되지 않게 제어</a:t>
            </a:r>
            <a:endParaRPr lang="ko-KR" altLang="en-US" sz="1600">
              <a:solidFill>
                <a:schemeClr val="tx1"/>
              </a:solidFill>
              <a:ea typeface="+mn-lt"/>
              <a:cs typeface="+mn-lt"/>
            </a:endParaRPr>
          </a:p>
          <a:p>
            <a:pPr marL="342900" indent="-342900">
              <a:buAutoNum type="arabicPeriod"/>
            </a:pPr>
            <a:endParaRPr lang="ko-KR" altLang="en-US" sz="1600">
              <a:solidFill>
                <a:schemeClr val="tx1"/>
              </a:solidFill>
              <a:latin typeface="맑은 고딕"/>
              <a:ea typeface="맑은 고딕"/>
              <a:cs typeface="+mn-lt"/>
            </a:endParaRPr>
          </a:p>
          <a:p>
            <a:pPr marL="342900" indent="-342900">
              <a:buAutoNum type="arabicPeriod"/>
            </a:pPr>
            <a:r>
              <a:rPr lang="en-US" sz="16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hexplane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grid-based total-variational loss: </a:t>
            </a:r>
            <a:r>
              <a:rPr lang="en-US" sz="16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HexPlane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의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feature grid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상에서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인접한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격자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간의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값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변화를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최소화하여 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feature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공간의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불연속성과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노이즈를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억제하는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정규화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항. </a:t>
            </a:r>
            <a:r>
              <a:rPr lang="en-US" sz="1600" err="1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L_plane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, </a:t>
            </a:r>
            <a:r>
              <a:rPr lang="en-US" sz="1600" err="1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L_time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, L-l1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으로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세분화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되어 있음.</a:t>
            </a:r>
            <a:endParaRPr lang="en-US" altLang="ko-KR" sz="1600">
              <a:solidFill>
                <a:schemeClr val="tx1"/>
              </a:solidFill>
              <a:latin typeface="Malgun Gothic"/>
              <a:ea typeface="맑은 고딕"/>
              <a:cs typeface="+mn-lt"/>
            </a:endParaRPr>
          </a:p>
          <a:p>
            <a:pPr marL="342900" indent="-342900">
              <a:buAutoNum type="arabicPeriod"/>
            </a:pPr>
            <a:endParaRPr lang="ko-KR" altLang="en-US" sz="1600">
              <a:solidFill>
                <a:schemeClr val="tx1"/>
              </a:solidFill>
              <a:latin typeface="Malgun Gothic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endParaRPr lang="ko-KR" altLang="en-US" sz="1600">
              <a:solidFill>
                <a:schemeClr val="tx1"/>
              </a:solidFill>
              <a:latin typeface="Malgun Gothic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endParaRPr lang="ko-KR" altLang="en-US" sz="160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160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br>
              <a:rPr lang="en-US" altLang="ko-KR" sz="1600">
                <a:ea typeface="+mn-lt"/>
                <a:cs typeface="+mn-lt"/>
              </a:rPr>
            </a:b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5" name="그림 4" descr="폰트, 텍스트, 타이포그래피, 친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550A67F-162C-1796-07DF-99F908150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84" y="5096331"/>
            <a:ext cx="2824384" cy="61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95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5BCB6-4F94-4BE1-B8EB-CCD31DD2D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63D94386-90FB-7081-4E52-BA21BE275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ko-KR" altLang="en-US" err="1">
                <a:solidFill>
                  <a:schemeClr val="tx1"/>
                </a:solidFill>
              </a:rPr>
              <a:t>방미공</a:t>
            </a:r>
            <a:r>
              <a:rPr lang="ko-KR" altLang="en-US">
                <a:solidFill>
                  <a:schemeClr val="tx1"/>
                </a:solidFill>
              </a:rPr>
              <a:t> 심사 의견 답변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0ED7E4D2-3B18-CF14-16C1-10A55EF29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D6F0EF6-DF52-902E-C68F-A40889B2E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" y="864973"/>
            <a:ext cx="12103510" cy="59277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altLang="ko-KR" sz="1800" b="1">
                <a:solidFill>
                  <a:schemeClr val="tx1"/>
                </a:solidFill>
                <a:latin typeface="Malgun Gothic"/>
              </a:rPr>
              <a:t>A3. Loss term</a:t>
            </a:r>
            <a:r>
              <a:rPr lang="ko-KR" altLang="en-US" sz="1800" b="1">
                <a:solidFill>
                  <a:schemeClr val="tx1"/>
                </a:solidFill>
                <a:latin typeface="Malgun Gothic"/>
              </a:rPr>
              <a:t> 구체적인 설계 설명</a:t>
            </a:r>
            <a:endParaRPr lang="en-US" altLang="ko-KR" sz="1800" b="1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r>
              <a:rPr lang="en-US" altLang="ko-KR" sz="18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hexplane</a:t>
            </a:r>
            <a:r>
              <a:rPr lang="en-US" altLang="ko-KR" sz="18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grid-based total-variational loss</a:t>
            </a:r>
            <a:endParaRPr lang="en-US" altLang="ko-KR" sz="1800" b="1">
              <a:solidFill>
                <a:schemeClr val="tx1"/>
              </a:solidFill>
              <a:latin typeface="Malgun Gothic"/>
            </a:endParaRPr>
          </a:p>
          <a:p>
            <a:r>
              <a:rPr lang="en-US" altLang="ko-KR" sz="1600" err="1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L_plane</a:t>
            </a: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: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인접</a:t>
            </a: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픽셀</a:t>
            </a: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간의</a:t>
            </a:r>
            <a:r>
              <a:rPr lang="en-US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2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차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차분을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최소화하여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각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평면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내의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고주파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변화를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억제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이를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통해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공간적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평면의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국소적인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불연속성과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노이즈를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완화하고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, Gaussian feature field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의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공간적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부드러움을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유지함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.</a:t>
            </a:r>
            <a:endParaRPr lang="ko-KR" altLang="en-US" sz="1600">
              <a:solidFill>
                <a:schemeClr val="tx1"/>
              </a:solidFill>
              <a:latin typeface="Malgun Gothic"/>
              <a:ea typeface="Malgun Gothic"/>
              <a:cs typeface="+mn-lt"/>
            </a:endParaRPr>
          </a:p>
          <a:p>
            <a:r>
              <a:rPr lang="ko-KR" altLang="en-US" sz="16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L_time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: 연속된 프레임 간의 시간적 일관성을 보장하기 위한 손실로, 시공간 평면에서 </a:t>
            </a:r>
            <a:r>
              <a:rPr lang="ko-KR" altLang="en-US" sz="16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시간축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방향의 2차 차분을 최소화한다. 이를 통해 프레임 간 </a:t>
            </a:r>
            <a:r>
              <a:rPr lang="ko-KR" altLang="en-US" sz="16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위치·스케일·색상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변화가 급격히 발생하는 것을 방지하여 시퀀스 전반의 안정성과 자연스러운 움직임을 확보.</a:t>
            </a:r>
          </a:p>
          <a:p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L_l1time: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시간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평면의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전체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값이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1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에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가깝도록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제약하여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불필요한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시간적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변조나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오프셋의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누적을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방지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.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시간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평면이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과도한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스케일링이나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색상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증폭을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학습하지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않도록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하여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모델의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안정적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수렴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및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시각적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일관성을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유지하는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역할을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한다</a:t>
            </a:r>
            <a:r>
              <a:rPr lang="en-US" sz="16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.</a:t>
            </a:r>
            <a:endParaRPr lang="ko-KR">
              <a:solidFill>
                <a:schemeClr val="tx1"/>
              </a:solidFill>
              <a:latin typeface="Malgun Gothic"/>
              <a:ea typeface="+mn-lt"/>
            </a:endParaRPr>
          </a:p>
          <a:p>
            <a:pPr marL="0" indent="0">
              <a:buNone/>
            </a:pPr>
            <a:endParaRPr lang="en-US" sz="1600">
              <a:solidFill>
                <a:schemeClr val="tx1"/>
              </a:solidFill>
              <a:latin typeface="Malgun Gothic"/>
              <a:ea typeface="맑은 고딕"/>
              <a:cs typeface="+mn-lt"/>
            </a:endParaRPr>
          </a:p>
          <a:p>
            <a:pPr marL="0" indent="0">
              <a:buNone/>
            </a:pPr>
            <a:r>
              <a:rPr lang="en-US" sz="1600">
                <a:solidFill>
                  <a:schemeClr val="tx1"/>
                </a:solidFill>
                <a:latin typeface="Malgun Gothic"/>
                <a:ea typeface="맑은 고딕"/>
                <a:cs typeface="+mn-lt"/>
              </a:rPr>
              <a:t>-&gt;ablation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맑은 고딕"/>
                <a:cs typeface="+mn-lt"/>
              </a:rPr>
              <a:t>이 필요하다면</a:t>
            </a:r>
            <a:r>
              <a:rPr lang="en-US" altLang="ko-KR" sz="1600">
                <a:solidFill>
                  <a:schemeClr val="tx1"/>
                </a:solidFill>
                <a:latin typeface="Malgun Gothic"/>
                <a:ea typeface="맑은 고딕"/>
                <a:cs typeface="+mn-lt"/>
              </a:rPr>
              <a:t> </a:t>
            </a:r>
            <a:r>
              <a:rPr lang="en-US" sz="16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hexplane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grid-based total-variational loss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를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제외하고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해볼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수 </a:t>
            </a:r>
            <a:r>
              <a:rPr lang="ko-KR" alt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있음</a:t>
            </a:r>
            <a:r>
              <a:rPr lang="en-US" sz="16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. </a:t>
            </a: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(10/30) </a:t>
            </a:r>
            <a:endParaRPr lang="en-US" altLang="ko-KR" sz="1600">
              <a:solidFill>
                <a:schemeClr val="tx1"/>
              </a:solidFill>
              <a:latin typeface="Malgun Gothic"/>
              <a:ea typeface="맑은 고딕"/>
              <a:cs typeface="+mn-lt"/>
            </a:endParaRPr>
          </a:p>
          <a:p>
            <a:pPr marL="342900" indent="-342900">
              <a:buAutoNum type="arabicPeriod"/>
            </a:pPr>
            <a:endParaRPr lang="ko-KR" altLang="en-US" sz="1600">
              <a:solidFill>
                <a:srgbClr val="000000"/>
              </a:solidFill>
              <a:latin typeface="Malgun Gothic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endParaRPr lang="ko-KR" altLang="en-US" sz="1600">
              <a:solidFill>
                <a:srgbClr val="000000"/>
              </a:solidFill>
              <a:latin typeface="Malgun Gothic"/>
              <a:ea typeface="Malgun Gothic"/>
              <a:cs typeface="+mn-lt"/>
            </a:endParaRPr>
          </a:p>
          <a:p>
            <a:pPr marL="342900" indent="-342900">
              <a:buAutoNum type="arabicPeriod"/>
            </a:pPr>
            <a:endParaRPr lang="ko-KR" altLang="en-US" sz="160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160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buNone/>
            </a:pPr>
            <a:br>
              <a:rPr lang="en-US" altLang="ko-KR" sz="1600">
                <a:ea typeface="+mn-lt"/>
                <a:cs typeface="+mn-lt"/>
              </a:rPr>
            </a:br>
            <a:r>
              <a:rPr lang="en-US" altLang="ko-KR" sz="1600">
                <a:solidFill>
                  <a:schemeClr val="tx1"/>
                </a:solidFill>
                <a:ea typeface="+mn-lt"/>
                <a:cs typeface="+mn-lt"/>
              </a:rPr>
              <a:t> </a:t>
            </a:r>
            <a:endParaRPr 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358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C99C5-0104-18EE-635F-737C55835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1330CFE-E747-C836-1419-5D63CC936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ko-KR" altLang="en-US" err="1"/>
              <a:t>방미공</a:t>
            </a:r>
            <a:r>
              <a:rPr lang="ko-KR" altLang="en-US"/>
              <a:t> 심사 의견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251EEBC8-559B-A48A-AA02-66981420B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AE5D0F5A-71AF-1583-8E85-403954714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" y="864973"/>
            <a:ext cx="12103510" cy="59277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altLang="ko-KR" sz="1800" b="1">
                <a:solidFill>
                  <a:schemeClr val="tx1"/>
                </a:solidFill>
                <a:latin typeface="Malgun Gothic"/>
              </a:rPr>
              <a:t>Q4. evaluation </a:t>
            </a:r>
            <a:r>
              <a:rPr lang="ko-KR" altLang="en-US" sz="1800" b="1">
                <a:solidFill>
                  <a:schemeClr val="tx1"/>
                </a:solidFill>
                <a:latin typeface="Malgun Gothic"/>
              </a:rPr>
              <a:t>관련 </a:t>
            </a:r>
            <a:endParaRPr lang="en-US" altLang="ko-KR" sz="1800" b="1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endParaRPr lang="en-US" altLang="ko-KR" sz="1400" b="1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r>
              <a:rPr lang="en-US" altLang="ko-KR" sz="1400" b="1">
                <a:solidFill>
                  <a:schemeClr val="tx1"/>
                </a:solidFill>
                <a:latin typeface="Malgun Gothic"/>
              </a:rPr>
              <a:t>10/17 </a:t>
            </a:r>
            <a:r>
              <a:rPr lang="ko-KR" altLang="en-US" sz="1400" b="1">
                <a:solidFill>
                  <a:schemeClr val="tx1"/>
                </a:solidFill>
                <a:latin typeface="Malgun Gothic"/>
              </a:rPr>
              <a:t>심사 의견</a:t>
            </a:r>
            <a:endParaRPr lang="en-US" altLang="ko-KR" sz="1400" b="1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6. GS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계열 연구의 핵심 장점이 “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real-time rendering”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임에도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본 프레임워크의 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</a:rPr>
              <a:t>연산량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·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메모리 사용량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·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추론 속도에 대한 수치가 제시되지 않음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</a:t>
            </a:r>
          </a:p>
          <a:p>
            <a:pPr marL="0" indent="0">
              <a:buNone/>
            </a:pPr>
            <a:r>
              <a:rPr lang="en-US" altLang="ko-KR" sz="1400" b="1">
                <a:solidFill>
                  <a:schemeClr val="tx1"/>
                </a:solidFill>
                <a:latin typeface="Malgun Gothic"/>
              </a:rPr>
              <a:t>10/21 </a:t>
            </a:r>
            <a:r>
              <a:rPr lang="ko-KR" altLang="en-US" sz="1400" b="1">
                <a:solidFill>
                  <a:schemeClr val="tx1"/>
                </a:solidFill>
                <a:latin typeface="Malgun Gothic"/>
              </a:rPr>
              <a:t>심사 의견</a:t>
            </a:r>
            <a:endParaRPr lang="en-US" altLang="ko-KR" sz="1400" b="1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4️.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실험 구성 및 정량적 검증 강화</a:t>
            </a:r>
          </a:p>
          <a:p>
            <a:pPr lvl="1"/>
            <a:r>
              <a:rPr lang="en-US" altLang="ko-KR" sz="1400">
                <a:solidFill>
                  <a:schemeClr val="tx1"/>
                </a:solidFill>
                <a:latin typeface="Malgun Gothic"/>
              </a:rPr>
              <a:t>LPIPS, PSNR, PS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등의 지표만으로는 논문이 주장하는 경계 모호화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시공간 불연속성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침투 억제 개선 효과를 충분히 입증하기 어려움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</a:t>
            </a:r>
          </a:p>
          <a:p>
            <a:pPr lvl="1"/>
            <a:r>
              <a:rPr lang="ko-KR" altLang="en-US" sz="1400">
                <a:solidFill>
                  <a:schemeClr val="tx1"/>
                </a:solidFill>
                <a:latin typeface="Malgun Gothic"/>
              </a:rPr>
              <a:t>각 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</a:rPr>
              <a:t>손실항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 제거 시의 성능 변화 및 시각적 차이를 제시하는 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Ablation Study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필수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</a:t>
            </a:r>
          </a:p>
          <a:p>
            <a:pPr lvl="1"/>
            <a:r>
              <a:rPr lang="en-US" altLang="ko-KR" sz="1400">
                <a:solidFill>
                  <a:schemeClr val="tx1"/>
                </a:solidFill>
                <a:latin typeface="Malgun Gothic"/>
              </a:rPr>
              <a:t>Hi4D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데이터셋 사용 시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왜 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개의 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scene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만 비교했는지 명확한 설명 필요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</a:t>
            </a:r>
          </a:p>
          <a:p>
            <a:pPr marL="0" indent="0">
              <a:buNone/>
            </a:pP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6️.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정성적 결과 및 시각화 개선</a:t>
            </a:r>
          </a:p>
          <a:p>
            <a:pPr lvl="1"/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정량적 지표는 우수하나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제안 방법의 핵심 목표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(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근접 접촉 시 경계 명확화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시공간 안정성 개선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)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가 시각적 결과로 충분히 입증되지 않음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.</a:t>
            </a:r>
          </a:p>
          <a:p>
            <a:pPr lvl="1"/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현재 예시는 표면 품질 위주로 제시되어 논문이 강조하는 문제 정의와 직접적으로 연결되지 않음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.</a:t>
            </a:r>
          </a:p>
          <a:p>
            <a:pPr lvl="1"/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접촉 경계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침투 억제 등 손실 효과가 명확히 드러나는 시각적 비교 사례 추가 필요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.</a:t>
            </a:r>
            <a:b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 </a:t>
            </a:r>
            <a:endParaRPr lang="en-US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560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C40A1-3A91-E63E-40DD-878E20C22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B25C289-5ECA-1769-5C62-1B39F838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ko-KR" altLang="en-US">
                <a:solidFill>
                  <a:schemeClr val="tx1"/>
                </a:solidFill>
              </a:rPr>
              <a:t>목차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DA7D54CD-F802-07F6-8E5F-7D611D976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5F90FD74-E0F9-032B-C630-620FD5F86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" y="864973"/>
            <a:ext cx="12103510" cy="5927713"/>
          </a:xfrm>
        </p:spPr>
        <p:txBody>
          <a:bodyPr>
            <a:noAutofit/>
          </a:bodyPr>
          <a:lstStyle/>
          <a:p>
            <a:r>
              <a:rPr lang="en-US" altLang="ko-KR" b="1" dirty="0"/>
              <a:t>1. </a:t>
            </a:r>
            <a:r>
              <a:rPr lang="ko-KR" altLang="ko-KR" b="1" dirty="0"/>
              <a:t>연구 목적</a:t>
            </a:r>
            <a:endParaRPr lang="en-US" altLang="ko-KR" b="1" dirty="0"/>
          </a:p>
          <a:p>
            <a:r>
              <a:rPr lang="en-US" altLang="ko-KR" b="1" dirty="0"/>
              <a:t>2. </a:t>
            </a:r>
            <a:r>
              <a:rPr lang="ko-KR" altLang="ko-KR" b="1" dirty="0"/>
              <a:t>환경 및 문제 설계 </a:t>
            </a:r>
            <a:endParaRPr lang="ko-KR" altLang="ko-KR" dirty="0"/>
          </a:p>
          <a:p>
            <a:r>
              <a:rPr lang="en-US" altLang="ko-KR" b="1" dirty="0"/>
              <a:t>3. </a:t>
            </a:r>
            <a:r>
              <a:rPr lang="ko-KR" altLang="ko-KR" b="1" dirty="0"/>
              <a:t>강화학습 알고리즘 설계 </a:t>
            </a:r>
            <a:endParaRPr lang="en-US" altLang="ko-KR" b="1" dirty="0"/>
          </a:p>
          <a:p>
            <a:r>
              <a:rPr lang="en-US" altLang="ko-KR" b="1" dirty="0"/>
              <a:t>4. </a:t>
            </a:r>
            <a:r>
              <a:rPr lang="ko-KR" altLang="ko-KR" b="1" dirty="0"/>
              <a:t>실험 셋업</a:t>
            </a:r>
            <a:endParaRPr lang="ko-KR" altLang="ko-KR" dirty="0"/>
          </a:p>
          <a:p>
            <a:r>
              <a:rPr lang="en-US" altLang="ko-KR" b="1" dirty="0"/>
              <a:t>5. </a:t>
            </a:r>
            <a:r>
              <a:rPr lang="ko-KR" altLang="ko-KR" b="1" dirty="0"/>
              <a:t>실험 결과 </a:t>
            </a:r>
            <a:endParaRPr lang="ko-KR" altLang="ko-KR" dirty="0"/>
          </a:p>
          <a:p>
            <a:r>
              <a:rPr lang="en-US" altLang="ko-KR" b="1" dirty="0"/>
              <a:t>6. </a:t>
            </a:r>
            <a:r>
              <a:rPr lang="ko-KR" altLang="ko-KR" b="1" dirty="0"/>
              <a:t>토의 및 결론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430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6A8C2C-DD39-E939-1821-2BB996395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3C30449F-5BF0-2923-29DC-798067AC3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ko-KR" altLang="en-US" err="1"/>
              <a:t>방미공</a:t>
            </a:r>
            <a:r>
              <a:rPr lang="ko-KR" altLang="en-US"/>
              <a:t> 심사 의견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6A0C46F-EC4F-7D62-BF05-513535FCD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2F49559-23B0-7BF2-3AE2-ADEEA7728A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" y="896197"/>
            <a:ext cx="12103510" cy="59277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altLang="ko-KR" sz="1800" b="1">
                <a:solidFill>
                  <a:schemeClr val="tx1"/>
                </a:solidFill>
                <a:latin typeface="Malgun Gothic"/>
              </a:rPr>
              <a:t>A4. evaluation </a:t>
            </a:r>
            <a:r>
              <a:rPr lang="ko-KR" altLang="en-US" sz="1800" b="1">
                <a:solidFill>
                  <a:schemeClr val="tx1"/>
                </a:solidFill>
                <a:latin typeface="Malgun Gothic"/>
              </a:rPr>
              <a:t>관련 </a:t>
            </a:r>
            <a:endParaRPr lang="en-US" altLang="ko-KR" sz="1800" b="1">
              <a:solidFill>
                <a:schemeClr val="tx1"/>
              </a:solidFill>
              <a:latin typeface="Malgun Gothic"/>
            </a:endParaRPr>
          </a:p>
          <a:p>
            <a:r>
              <a:rPr lang="ko-KR" altLang="en-US" sz="14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학습시간 </a:t>
            </a:r>
            <a:r>
              <a:rPr lang="en-US" altLang="ko-KR" sz="14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NVIDIA RTX A6000 </a:t>
            </a:r>
            <a:r>
              <a:rPr lang="ko-KR" altLang="en-US" sz="14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기준 5-6 시간</a:t>
            </a:r>
            <a:endParaRPr lang="en-US" altLang="ko-KR" sz="1400">
              <a:solidFill>
                <a:schemeClr val="tx1"/>
              </a:solidFill>
              <a:latin typeface="Malgun Gothic"/>
              <a:ea typeface="+mn-lt"/>
              <a:cs typeface="+mn-lt"/>
            </a:endParaRPr>
          </a:p>
          <a:p>
            <a:r>
              <a:rPr lang="en-US" altLang="ko-KR" sz="14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저장되는 모델의 크기는 약 750 MB, 연산시 사용되는 지피유 메모리 크기는 약 7GB</a:t>
            </a:r>
          </a:p>
          <a:p>
            <a:r>
              <a:rPr lang="en-US" altLang="ko-KR" sz="14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Inference(test)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랜더링</a:t>
            </a:r>
            <a:r>
              <a:rPr lang="ko-KR" altLang="en-US" sz="14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시 11-12 FPS</a:t>
            </a:r>
            <a:endParaRPr lang="en-US" altLang="ko-KR" sz="1400">
              <a:solidFill>
                <a:schemeClr val="tx1"/>
              </a:solidFill>
              <a:latin typeface="Malgun Gothic"/>
              <a:ea typeface="+mn-lt"/>
              <a:cs typeface="+mn-lt"/>
            </a:endParaRPr>
          </a:p>
          <a:p>
            <a:pPr lvl="1"/>
            <a:r>
              <a:rPr lang="ko-KR" altLang="en-US" sz="1200" err="1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MLP를</a:t>
            </a:r>
            <a:r>
              <a:rPr lang="ko-KR" altLang="en-US" sz="12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사용해서 아바타를 모델링하는 경우 평균적인 </a:t>
            </a:r>
            <a:r>
              <a:rPr lang="ko-KR" altLang="en-US" sz="1200" err="1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랜더링</a:t>
            </a:r>
            <a:r>
              <a:rPr lang="ko-KR" altLang="en-US" sz="12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속도임</a:t>
            </a:r>
            <a:r>
              <a:rPr lang="en-US" altLang="ko-KR" sz="12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(Animatable gaussian</a:t>
            </a:r>
            <a:r>
              <a:rPr lang="ko-KR" altLang="en-US" sz="12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도 </a:t>
            </a:r>
            <a:r>
              <a:rPr lang="en-US" altLang="ko-KR" sz="12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10fps</a:t>
            </a:r>
            <a:r>
              <a:rPr lang="ko-KR" altLang="en-US" sz="12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인 것으로 확인</a:t>
            </a:r>
            <a:r>
              <a:rPr lang="en-US" altLang="ko-KR" sz="12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)</a:t>
            </a:r>
          </a:p>
          <a:p>
            <a:pPr lvl="1"/>
            <a:endParaRPr lang="en-US" altLang="ko-KR" sz="1200">
              <a:solidFill>
                <a:schemeClr val="tx1"/>
              </a:solidFill>
              <a:latin typeface="Malgun Gothic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10/21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심사 의견인 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“4.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실험 구성 및 정량적 검증 강화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”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의 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“LPIPS, PSNR, PS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등의 지표만으로는 논문이 주장하는 경계 모호화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시공간 불연속성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침투 억제 개선 효과를 충분히 입증하기 어려움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”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과 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“6.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 정성적 결과 및 시각화 개선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”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에 대한 답변으로는</a:t>
            </a:r>
            <a:endParaRPr lang="ko-KR" altLang="en-US" sz="1400">
              <a:solidFill>
                <a:schemeClr val="tx1"/>
              </a:solidFill>
              <a:latin typeface="Malgun Gothic"/>
              <a:ea typeface="+mn-lt"/>
              <a:cs typeface="+mn-lt"/>
            </a:endParaRPr>
          </a:p>
          <a:p>
            <a:r>
              <a:rPr lang="ko-KR" altLang="en-US" sz="1400" err="1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Hexplane</a:t>
            </a:r>
            <a:r>
              <a:rPr lang="ko-KR" altLang="en-US" sz="1400" dirty="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Malgun Gothic"/>
                <a:ea typeface="맑은 고딕"/>
                <a:cs typeface="+mn-lt"/>
              </a:rPr>
              <a:t>은 객체가 시간에 따라 변화하는 동적 변화를 모델링하기 위해 사용하는 것이지 </a:t>
            </a:r>
            <a:r>
              <a:rPr lang="ko-KR" altLang="en-US" sz="14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경계</a:t>
            </a:r>
            <a:r>
              <a:rPr lang="ko-KR" sz="14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모호화</a:t>
            </a:r>
            <a:r>
              <a:rPr lang="en-US" altLang="ko-KR" sz="1400">
                <a:solidFill>
                  <a:schemeClr val="tx1"/>
                </a:solidFill>
                <a:latin typeface="Malgun Gothic"/>
                <a:ea typeface="+mn-lt"/>
                <a:cs typeface="+mn-lt"/>
              </a:rPr>
              <a:t>, </a:t>
            </a:r>
            <a:r>
              <a:rPr lang="ko-KR" sz="14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침투 억제를 개선하기 위해 </a:t>
            </a:r>
            <a:r>
              <a:rPr lang="ko-KR" sz="14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사용되는게</a:t>
            </a:r>
            <a:r>
              <a:rPr lang="ko-KR" sz="1400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ko-KR" altLang="en-US" sz="14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아님. </a:t>
            </a:r>
            <a:r>
              <a:rPr lang="ko-KR" sz="14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경계 </a:t>
            </a:r>
            <a:r>
              <a:rPr lang="ko-KR" altLang="en-US" sz="14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모호화와 </a:t>
            </a:r>
            <a:r>
              <a:rPr lang="ko-KR" sz="14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침투 억제는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GeoAvatar의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기여점으로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단안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모델을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통해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객체의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기하를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올바르게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추정하고</a:t>
            </a:r>
            <a:r>
              <a:rPr lang="en-US" altLang="ko-KR" sz="14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,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표면정렬손실을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통해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객체간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분리를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학습함으로서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개선되는</a:t>
            </a:r>
            <a:r>
              <a:rPr lang="en-US" altLang="ko-KR" sz="1400" dirty="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 </a:t>
            </a:r>
            <a:r>
              <a:rPr lang="en-US" altLang="ko-KR" sz="1400" err="1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부분임</a:t>
            </a:r>
            <a:r>
              <a:rPr lang="en-US" altLang="ko-KR" sz="1400">
                <a:solidFill>
                  <a:schemeClr val="tx1"/>
                </a:solidFill>
                <a:latin typeface="Malgun Gothic"/>
                <a:ea typeface="Malgun Gothic"/>
                <a:cs typeface="+mn-lt"/>
              </a:rPr>
              <a:t>.</a:t>
            </a:r>
            <a:endParaRPr lang="en-US" altLang="ko-KR" sz="1400">
              <a:solidFill>
                <a:schemeClr val="tx1"/>
              </a:solidFill>
            </a:endParaRPr>
          </a:p>
          <a:p>
            <a:r>
              <a:rPr lang="en-US" sz="1400" b="1" err="1">
                <a:solidFill>
                  <a:schemeClr val="tx1"/>
                </a:solidFill>
                <a:ea typeface="+mn-lt"/>
                <a:cs typeface="+mn-lt"/>
              </a:rPr>
              <a:t>HexPlane은</a:t>
            </a:r>
            <a:r>
              <a:rPr lang="en-US" sz="14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b="1" err="1">
                <a:solidFill>
                  <a:schemeClr val="tx1"/>
                </a:solidFill>
                <a:ea typeface="+mn-lt"/>
                <a:cs typeface="+mn-lt"/>
              </a:rPr>
              <a:t>시간에</a:t>
            </a:r>
            <a:r>
              <a:rPr lang="en-US" sz="14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b="1" err="1">
                <a:solidFill>
                  <a:schemeClr val="tx1"/>
                </a:solidFill>
                <a:ea typeface="+mn-lt"/>
                <a:cs typeface="+mn-lt"/>
              </a:rPr>
              <a:t>따른</a:t>
            </a:r>
            <a:r>
              <a:rPr lang="en-US" sz="14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b="1" err="1">
                <a:solidFill>
                  <a:schemeClr val="tx1"/>
                </a:solidFill>
                <a:ea typeface="+mn-lt"/>
                <a:cs typeface="+mn-lt"/>
              </a:rPr>
              <a:t>동적</a:t>
            </a:r>
            <a:r>
              <a:rPr lang="en-US" sz="14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400" b="1">
                <a:solidFill>
                  <a:schemeClr val="tx1"/>
                </a:solidFill>
                <a:ea typeface="+mn-lt"/>
                <a:cs typeface="+mn-lt"/>
              </a:rPr>
              <a:t>변화 즉 렌더링 품질 향상을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위해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사용됨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. 4DGS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계열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연구들에서와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같이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,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HexPlane은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x,y,z,t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)의 4차원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공간을 여섯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개의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 2D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평면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 (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xy,xz,xt,yz,yt,zt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)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으로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분해하여 </a:t>
            </a:r>
            <a:r>
              <a:rPr lang="ko-KR" altLang="en-US" sz="1400" b="1">
                <a:solidFill>
                  <a:schemeClr val="tx1"/>
                </a:solidFill>
                <a:ea typeface="+mn-lt"/>
                <a:cs typeface="+mn-lt"/>
              </a:rPr>
              <a:t>시공간적</a:t>
            </a:r>
            <a:r>
              <a:rPr lang="en-US" sz="1400" b="1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400" b="1">
                <a:solidFill>
                  <a:schemeClr val="tx1"/>
                </a:solidFill>
                <a:ea typeface="+mn-lt"/>
                <a:cs typeface="+mn-lt"/>
              </a:rPr>
              <a:t>상호작용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을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메모리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효율적으로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인코딩함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이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때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일관성을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위해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 tv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정규화와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1400" err="1">
                <a:solidFill>
                  <a:schemeClr val="tx1"/>
                </a:solidFill>
                <a:ea typeface="+mn-lt"/>
                <a:cs typeface="+mn-lt"/>
              </a:rPr>
              <a:t>같은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ko-KR" altLang="en-US" sz="1400" err="1">
                <a:solidFill>
                  <a:schemeClr val="tx1"/>
                </a:solidFill>
                <a:ea typeface="+mn-lt"/>
                <a:cs typeface="+mn-lt"/>
              </a:rPr>
              <a:t>평활화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손실을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함께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적용하여 인접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그리드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간의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급격한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 feature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변화나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노이즈를</a:t>
            </a:r>
            <a:r>
              <a:rPr lang="en-US" sz="14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억제함</a:t>
            </a:r>
            <a:r>
              <a:rPr lang="en-US" sz="1400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ko-KR" altLang="en-US" sz="1400">
                <a:solidFill>
                  <a:schemeClr val="tx1"/>
                </a:solidFill>
                <a:ea typeface="+mn-lt"/>
                <a:cs typeface="+mn-lt"/>
              </a:rPr>
              <a:t>따라서 표면 품질 위주로 결과를 제시함</a:t>
            </a:r>
            <a:r>
              <a:rPr lang="en-US" altLang="ko-KR" sz="1400">
                <a:solidFill>
                  <a:schemeClr val="tx1"/>
                </a:solidFill>
                <a:ea typeface="+mn-lt"/>
                <a:cs typeface="+mn-lt"/>
              </a:rPr>
              <a:t>.</a:t>
            </a:r>
            <a:endParaRPr lang="ko-KR" altLang="en-US" sz="1600">
              <a:solidFill>
                <a:schemeClr val="tx1"/>
              </a:solidFill>
              <a:latin typeface="맑은 고딕"/>
              <a:ea typeface="+mn-lt"/>
              <a:cs typeface="+mn-lt"/>
            </a:endParaRPr>
          </a:p>
          <a:p>
            <a:pPr marL="0" indent="0">
              <a:buNone/>
            </a:pPr>
            <a:endParaRPr lang="en-US" altLang="ko-KR" sz="1400" b="1">
              <a:solidFill>
                <a:srgbClr val="000000"/>
              </a:solidFill>
              <a:latin typeface="Malgun Gothic"/>
              <a:ea typeface="+mn-lt"/>
              <a:cs typeface="+mn-lt"/>
            </a:endParaRPr>
          </a:p>
          <a:p>
            <a:pPr marL="0" indent="0">
              <a:buNone/>
            </a:pPr>
            <a:br>
              <a:rPr lang="en-US" altLang="ko-KR" sz="600" dirty="0">
                <a:ea typeface="+mn-lt"/>
                <a:cs typeface="+mn-lt"/>
              </a:rPr>
            </a:br>
            <a:r>
              <a:rPr lang="en-US" altLang="ko-KR" sz="6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endParaRPr lang="en-US" sz="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035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3A57E-9985-E7F4-0339-E3C5AD4BB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D423236-5E38-2124-608C-B8B1716FE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ko-KR" altLang="en-US" err="1"/>
              <a:t>방미공</a:t>
            </a:r>
            <a:r>
              <a:rPr lang="ko-KR" altLang="en-US"/>
              <a:t> 심사 의견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BA89FE5C-B3BD-8706-D1FA-39F2B1F4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2F803D6D-95EE-A097-5F9C-DA180AFB9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" y="896197"/>
            <a:ext cx="12103510" cy="59277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altLang="ko-KR" sz="1800" b="1">
                <a:solidFill>
                  <a:schemeClr val="tx1"/>
                </a:solidFill>
                <a:latin typeface="Malgun Gothic"/>
              </a:rPr>
              <a:t>A4. evaluation </a:t>
            </a:r>
            <a:r>
              <a:rPr lang="ko-KR" altLang="en-US" sz="1800" b="1">
                <a:solidFill>
                  <a:schemeClr val="tx1"/>
                </a:solidFill>
                <a:latin typeface="Malgun Gothic"/>
              </a:rPr>
              <a:t>관련 </a:t>
            </a:r>
            <a:endParaRPr lang="en-US" altLang="ko-KR" sz="1200">
              <a:solidFill>
                <a:schemeClr val="tx1"/>
              </a:solidFill>
              <a:latin typeface="Malgun Gothic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10/21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심사 의견인 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“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각 </a:t>
            </a:r>
            <a:r>
              <a:rPr lang="ko-KR" altLang="en-US" sz="1400" err="1">
                <a:solidFill>
                  <a:schemeClr val="tx1"/>
                </a:solidFill>
                <a:latin typeface="Malgun Gothic"/>
              </a:rPr>
              <a:t>손실항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 제거 시의 성능 변화 및 시각적 차이를 제시하는 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Ablation Study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필수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”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에 대한 답변으로는</a:t>
            </a:r>
            <a:endParaRPr lang="ko-KR" altLang="en-US" sz="1400">
              <a:solidFill>
                <a:schemeClr val="tx1"/>
              </a:solidFill>
              <a:latin typeface="Malgun Gothic"/>
              <a:ea typeface="+mn-lt"/>
              <a:cs typeface="+mn-lt"/>
            </a:endParaRPr>
          </a:p>
          <a:p>
            <a:r>
              <a:rPr lang="ko-KR" altLang="en-US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현재 사용하는 </a:t>
            </a:r>
            <a:r>
              <a:rPr lang="en-US" altLang="ko-KR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Loss term</a:t>
            </a:r>
            <a:r>
              <a:rPr lang="ko-KR" altLang="en-US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은 </a:t>
            </a:r>
            <a:r>
              <a:rPr lang="en-US" altLang="ko-KR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1. </a:t>
            </a:r>
            <a:r>
              <a:rPr lang="en-US" altLang="ko-KR" sz="1400" err="1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geoavatar</a:t>
            </a:r>
            <a:r>
              <a:rPr lang="en-US" altLang="ko-KR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 2. </a:t>
            </a:r>
            <a:r>
              <a:rPr lang="en-US" altLang="ko-KR" sz="1400" err="1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mlp</a:t>
            </a:r>
            <a:r>
              <a:rPr lang="en-US" altLang="ko-KR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 offset </a:t>
            </a:r>
            <a:r>
              <a:rPr lang="ko-KR" altLang="en-US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정규화 </a:t>
            </a:r>
            <a:r>
              <a:rPr lang="en-US" altLang="ko-KR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3. </a:t>
            </a:r>
            <a:r>
              <a:rPr lang="en-US" altLang="ko-KR" sz="1400" err="1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hexplane</a:t>
            </a:r>
            <a:r>
              <a:rPr lang="en-US" altLang="ko-KR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정규화 총 </a:t>
            </a:r>
            <a:r>
              <a:rPr lang="en-US" altLang="ko-KR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3</a:t>
            </a:r>
            <a:r>
              <a:rPr lang="ko-KR" altLang="en-US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가지가 존재함</a:t>
            </a:r>
            <a:endParaRPr lang="en-US" altLang="ko-KR" sz="1400">
              <a:solidFill>
                <a:srgbClr val="000000"/>
              </a:solidFill>
              <a:latin typeface="Malgun Gothic"/>
              <a:ea typeface="+mn-lt"/>
              <a:cs typeface="+mn-lt"/>
            </a:endParaRPr>
          </a:p>
          <a:p>
            <a:r>
              <a:rPr lang="en-US" altLang="ko-KR" sz="1400" err="1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Geoavatar</a:t>
            </a:r>
            <a:r>
              <a:rPr lang="en-US" altLang="ko-KR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 </a:t>
            </a:r>
            <a:r>
              <a:rPr lang="ko-KR" altLang="en-US" sz="1400" err="1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손실항</a:t>
            </a:r>
            <a:r>
              <a:rPr lang="ko-KR" altLang="en-US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 제거는 불필요하다고 생각</a:t>
            </a:r>
            <a:r>
              <a:rPr lang="en-US" altLang="ko-KR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, 2</a:t>
            </a:r>
            <a:r>
              <a:rPr lang="ko-KR" altLang="en-US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번 </a:t>
            </a:r>
            <a:r>
              <a:rPr lang="en-US" altLang="ko-KR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3</a:t>
            </a:r>
            <a:r>
              <a:rPr lang="ko-KR" altLang="en-US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번에 대해서는 </a:t>
            </a:r>
            <a:r>
              <a:rPr lang="en-US" altLang="ko-KR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ablation</a:t>
            </a:r>
            <a:r>
              <a:rPr lang="ko-KR" altLang="en-US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이 필요하다면 실험 가능 </a:t>
            </a:r>
            <a:r>
              <a:rPr lang="en-US" altLang="ko-KR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(10/30)</a:t>
            </a:r>
          </a:p>
          <a:p>
            <a:pPr marL="0" indent="0">
              <a:buNone/>
            </a:pPr>
            <a:endParaRPr lang="en-US" altLang="ko-KR" sz="1400">
              <a:solidFill>
                <a:srgbClr val="000000"/>
              </a:solidFill>
              <a:latin typeface="Malgun Gothic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10/21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심사 의견인 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“Hi4D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데이터셋 사용 시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,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왜 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2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개의 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scene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만 비교했는지 명확한 설명 필요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.”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에 대한 답변으로는</a:t>
            </a:r>
            <a:endParaRPr lang="ko-KR" altLang="en-US" sz="1400">
              <a:solidFill>
                <a:schemeClr val="tx1"/>
              </a:solidFill>
              <a:latin typeface="Malgun Gothic"/>
              <a:ea typeface="+mn-lt"/>
              <a:cs typeface="+mn-lt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Scene specific</a:t>
            </a:r>
            <a:r>
              <a:rPr lang="ko-KR" altLang="en-US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한 분야이므로 대부분 많은 시퀀스를 다 보여주지 않는 것이 일반적이라고 생각함</a:t>
            </a:r>
            <a:endParaRPr lang="en-US" altLang="ko-KR" sz="1400">
              <a:solidFill>
                <a:srgbClr val="000000"/>
              </a:solidFill>
              <a:latin typeface="Malgun Gothic"/>
              <a:ea typeface="+mn-lt"/>
              <a:cs typeface="+mn-lt"/>
            </a:endParaRPr>
          </a:p>
          <a:p>
            <a:r>
              <a:rPr lang="ko-KR" altLang="en-US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필요하다면 </a:t>
            </a:r>
            <a:r>
              <a:rPr lang="en-US" altLang="ko-KR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scene</a:t>
            </a:r>
            <a:r>
              <a:rPr lang="ko-KR" altLang="en-US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은 추가할 수 있으나 </a:t>
            </a:r>
            <a:r>
              <a:rPr lang="ko-KR" altLang="en-US" sz="1400" err="1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전처리</a:t>
            </a:r>
            <a:r>
              <a:rPr lang="ko-KR" altLang="en-US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 프로세스부터 학습까지 </a:t>
            </a:r>
            <a:r>
              <a:rPr lang="ko-KR" altLang="en-US" sz="1400" err="1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진행해야하므로</a:t>
            </a:r>
            <a:r>
              <a:rPr lang="ko-KR" altLang="en-US" sz="1400">
                <a:solidFill>
                  <a:srgbClr val="000000"/>
                </a:solidFill>
                <a:latin typeface="Malgun Gothic"/>
                <a:ea typeface="+mn-lt"/>
                <a:cs typeface="+mn-lt"/>
              </a:rPr>
              <a:t> 시간이 필요함</a:t>
            </a:r>
            <a:endParaRPr lang="en-US" altLang="ko-KR" sz="1400">
              <a:solidFill>
                <a:srgbClr val="000000"/>
              </a:solidFill>
              <a:latin typeface="Malgun Gothic"/>
              <a:ea typeface="+mn-lt"/>
              <a:cs typeface="+mn-lt"/>
            </a:endParaRPr>
          </a:p>
          <a:p>
            <a:pPr marL="0" indent="0">
              <a:buNone/>
            </a:pPr>
            <a:br>
              <a:rPr lang="en-US" altLang="ko-KR" sz="600">
                <a:ea typeface="+mn-lt"/>
                <a:cs typeface="+mn-lt"/>
              </a:rPr>
            </a:br>
            <a:r>
              <a:rPr lang="en-US" altLang="ko-KR" sz="600">
                <a:solidFill>
                  <a:schemeClr val="tx1"/>
                </a:solidFill>
                <a:ea typeface="+mn-lt"/>
                <a:cs typeface="+mn-lt"/>
              </a:rPr>
              <a:t> </a:t>
            </a:r>
            <a:endParaRPr lang="en-US" sz="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029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8461D-A0EB-F282-5ADA-849D17D2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C3CB031A-B59A-2F16-3EB8-27995945D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ko-KR" altLang="en-US" err="1"/>
              <a:t>방미공</a:t>
            </a:r>
            <a:r>
              <a:rPr lang="ko-KR" altLang="en-US"/>
              <a:t> 심사 의견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3607A296-17EF-B5D4-4C04-48033F95B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1CEC4862-0970-46A7-E279-E68829931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" y="864973"/>
            <a:ext cx="12103510" cy="59277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altLang="ko-KR" sz="1800" b="1">
                <a:solidFill>
                  <a:schemeClr val="tx1"/>
                </a:solidFill>
                <a:latin typeface="Malgun Gothic"/>
              </a:rPr>
              <a:t>Q5. Pipeline figure </a:t>
            </a:r>
            <a:r>
              <a:rPr lang="ko-KR" altLang="en-US" sz="1800" b="1">
                <a:solidFill>
                  <a:schemeClr val="tx1"/>
                </a:solidFill>
                <a:latin typeface="Malgun Gothic"/>
              </a:rPr>
              <a:t>관련</a:t>
            </a:r>
            <a:endParaRPr lang="en-US" altLang="ko-KR" sz="1800" b="1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endParaRPr lang="en-US" altLang="ko-KR" sz="1400" b="1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r>
              <a:rPr lang="en-US" altLang="ko-KR" sz="1400" b="1">
                <a:solidFill>
                  <a:schemeClr val="tx1"/>
                </a:solidFill>
                <a:latin typeface="Malgun Gothic"/>
              </a:rPr>
              <a:t>10/17 </a:t>
            </a:r>
            <a:r>
              <a:rPr lang="ko-KR" altLang="en-US" sz="1400" b="1">
                <a:solidFill>
                  <a:schemeClr val="tx1"/>
                </a:solidFill>
                <a:latin typeface="Malgun Gothic"/>
              </a:rPr>
              <a:t>심사 의견</a:t>
            </a:r>
            <a:endParaRPr lang="en-US" altLang="ko-KR" sz="1400" b="1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7. Figure 1, 2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의 가시성 및 비교 시각화 개선 각 모듈 입력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/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출력 관계가 직관적이지 않음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</a:t>
            </a:r>
          </a:p>
          <a:p>
            <a:pPr marL="0" indent="0">
              <a:buNone/>
            </a:pPr>
            <a:endParaRPr lang="en-US" altLang="ko-KR" sz="1400" b="1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r>
              <a:rPr lang="en-US" altLang="ko-KR" sz="1400" b="1">
                <a:solidFill>
                  <a:schemeClr val="tx1"/>
                </a:solidFill>
                <a:latin typeface="Malgun Gothic"/>
              </a:rPr>
              <a:t>10/21 </a:t>
            </a:r>
            <a:r>
              <a:rPr lang="ko-KR" altLang="en-US" sz="1400" b="1">
                <a:solidFill>
                  <a:schemeClr val="tx1"/>
                </a:solidFill>
                <a:latin typeface="Malgun Gothic"/>
              </a:rPr>
              <a:t>심사 의견</a:t>
            </a:r>
            <a:endParaRPr lang="en-US" altLang="ko-KR" sz="1400" b="1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7️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논문 표현 및 형식 관련 마이너 이슈</a:t>
            </a:r>
          </a:p>
          <a:p>
            <a:pPr lvl="1"/>
            <a:r>
              <a:rPr lang="ko-KR" altLang="en-US" sz="1400">
                <a:solidFill>
                  <a:schemeClr val="tx1"/>
                </a:solidFill>
                <a:latin typeface="Malgun Gothic"/>
              </a:rPr>
              <a:t>표 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1: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한글화 필요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</a:t>
            </a:r>
          </a:p>
          <a:p>
            <a:pPr lvl="1"/>
            <a:r>
              <a:rPr lang="ko-KR" altLang="en-US" sz="1400">
                <a:solidFill>
                  <a:schemeClr val="tx1"/>
                </a:solidFill>
                <a:latin typeface="Malgun Gothic"/>
              </a:rPr>
              <a:t>표 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2: 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비교 방법 출처 명시 필요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</a:t>
            </a:r>
          </a:p>
          <a:p>
            <a:pPr lvl="1"/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전반적 시각 구성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: Figure 1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의 가독성 및 입력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-</a:t>
            </a:r>
            <a:r>
              <a:rPr lang="ko-KR" altLang="en-US" sz="1400">
                <a:solidFill>
                  <a:schemeClr val="tx1"/>
                </a:solidFill>
                <a:latin typeface="Malgun Gothic"/>
              </a:rPr>
              <a:t>출력 관계 명확화 필요</a:t>
            </a:r>
            <a:r>
              <a:rPr lang="en-US" altLang="ko-KR" sz="1400">
                <a:solidFill>
                  <a:schemeClr val="tx1"/>
                </a:solidFill>
                <a:latin typeface="Malgun Gothic"/>
              </a:rPr>
              <a:t>.</a:t>
            </a:r>
            <a:br>
              <a:rPr lang="en-US" altLang="ko-KR" sz="20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altLang="ko-KR" sz="200">
                <a:solidFill>
                  <a:schemeClr val="tx1"/>
                </a:solidFill>
                <a:ea typeface="+mn-lt"/>
                <a:cs typeface="+mn-lt"/>
              </a:rPr>
              <a:t> </a:t>
            </a:r>
            <a:endParaRPr lang="en-US" sz="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19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494E7-DE39-7B28-ED98-6DC3732A1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D0B52734-04A5-295A-CEDA-0FCA06E62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ko-KR" altLang="en-US" err="1"/>
              <a:t>방미공</a:t>
            </a:r>
            <a:r>
              <a:rPr lang="ko-KR" altLang="en-US"/>
              <a:t> 심사 의견 답변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8A8CAF96-93E4-D92D-1C09-33A3849B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873EE16-6DCB-9759-62BC-DF1B74E03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" y="864973"/>
            <a:ext cx="12103510" cy="59277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altLang="ko-KR" sz="1800" b="1">
                <a:solidFill>
                  <a:schemeClr val="tx1"/>
                </a:solidFill>
                <a:latin typeface="Malgun Gothic"/>
              </a:rPr>
              <a:t>A5. Pipeline figure </a:t>
            </a:r>
            <a:r>
              <a:rPr lang="ko-KR" altLang="en-US" sz="1800" b="1">
                <a:solidFill>
                  <a:schemeClr val="tx1"/>
                </a:solidFill>
                <a:latin typeface="Malgun Gothic"/>
              </a:rPr>
              <a:t>관련</a:t>
            </a:r>
          </a:p>
          <a:p>
            <a:pPr marL="0" indent="0">
              <a:buNone/>
            </a:pPr>
            <a:endParaRPr lang="ko-KR" altLang="en-US" sz="1800" b="1" dirty="0">
              <a:solidFill>
                <a:schemeClr val="tx1"/>
              </a:solidFill>
              <a:latin typeface="Malgun Gothic"/>
            </a:endParaRPr>
          </a:p>
          <a:p>
            <a:pPr marL="0" indent="0">
              <a:buNone/>
            </a:pPr>
            <a:endParaRPr lang="ko-KR" altLang="en-US" sz="1800" b="1" dirty="0">
              <a:solidFill>
                <a:schemeClr val="tx1"/>
              </a:solidFill>
              <a:latin typeface="Malgun Gothic"/>
            </a:endParaRPr>
          </a:p>
        </p:txBody>
      </p:sp>
      <p:pic>
        <p:nvPicPr>
          <p:cNvPr id="5" name="그림 4" descr="텍스트, 스크린샷, 번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F72D71-DFB9-6322-C899-E21CEADD9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580" y="2982491"/>
            <a:ext cx="6734175" cy="2689520"/>
          </a:xfrm>
          <a:prstGeom prst="rect">
            <a:avLst/>
          </a:prstGeom>
        </p:spPr>
      </p:pic>
      <p:pic>
        <p:nvPicPr>
          <p:cNvPr id="8" name="그림 7" descr="텍스트, 스크린샷, 도표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5E3F26-906F-1A47-7926-DC960C136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478" y="2381117"/>
            <a:ext cx="5391971" cy="356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57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8D627-9BBB-AAC2-AF6F-D57E55EB8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B7E4080-EDB3-1857-B37E-A5B10C636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z="900" smtClean="0"/>
              <a:t>24</a:t>
            </a:fld>
            <a:endParaRPr lang="ko-KR" altLang="en-US" sz="900" dirty="0"/>
          </a:p>
        </p:txBody>
      </p: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E9EB7A2-F330-9D72-4BC0-73D010C6F8DE}"/>
              </a:ext>
            </a:extLst>
          </p:cNvPr>
          <p:cNvGrpSpPr/>
          <p:nvPr/>
        </p:nvGrpSpPr>
        <p:grpSpPr>
          <a:xfrm>
            <a:off x="7024" y="1431250"/>
            <a:ext cx="12136200" cy="3946199"/>
            <a:chOff x="7024" y="1431250"/>
            <a:chExt cx="12136200" cy="3946199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310EF23A-72B3-4985-2312-D2F20E2E785B}"/>
                </a:ext>
              </a:extLst>
            </p:cNvPr>
            <p:cNvGrpSpPr/>
            <p:nvPr/>
          </p:nvGrpSpPr>
          <p:grpSpPr>
            <a:xfrm>
              <a:off x="7024" y="1431250"/>
              <a:ext cx="12136200" cy="3671603"/>
              <a:chOff x="-389527" y="49283"/>
              <a:chExt cx="12136200" cy="3671603"/>
            </a:xfrm>
          </p:grpSpPr>
          <p:pic>
            <p:nvPicPr>
              <p:cNvPr id="170" name="그림 169">
                <a:extLst>
                  <a:ext uri="{FF2B5EF4-FFF2-40B4-BE49-F238E27FC236}">
                    <a16:creationId xmlns:a16="http://schemas.microsoft.com/office/drawing/2014/main" id="{56BCD7C2-D48D-7279-4DA0-680E8CA33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2715" y="2500146"/>
                <a:ext cx="520757" cy="884864"/>
              </a:xfrm>
              <a:prstGeom prst="rect">
                <a:avLst/>
              </a:prstGeom>
            </p:spPr>
          </p:pic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AAA2C024-5A4B-5DCF-BC27-10756EF5968F}"/>
                  </a:ext>
                </a:extLst>
              </p:cNvPr>
              <p:cNvGrpSpPr/>
              <p:nvPr/>
            </p:nvGrpSpPr>
            <p:grpSpPr>
              <a:xfrm>
                <a:off x="-389527" y="49283"/>
                <a:ext cx="8194062" cy="3603651"/>
                <a:chOff x="-566495" y="49283"/>
                <a:chExt cx="11916698" cy="5845096"/>
              </a:xfrm>
            </p:grpSpPr>
            <p:cxnSp>
              <p:nvCxnSpPr>
                <p:cNvPr id="90" name="연결선: 꺾임 89">
                  <a:extLst>
                    <a:ext uri="{FF2B5EF4-FFF2-40B4-BE49-F238E27FC236}">
                      <a16:creationId xmlns:a16="http://schemas.microsoft.com/office/drawing/2014/main" id="{5B4C9972-F55F-7C96-4CCA-534E76277A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6292" y="1558744"/>
                  <a:ext cx="9741337" cy="4055356"/>
                </a:xfrm>
                <a:prstGeom prst="bentConnector3">
                  <a:avLst>
                    <a:gd name="adj1" fmla="val -3016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화살표 연결선 116">
                  <a:extLst>
                    <a:ext uri="{FF2B5EF4-FFF2-40B4-BE49-F238E27FC236}">
                      <a16:creationId xmlns:a16="http://schemas.microsoft.com/office/drawing/2014/main" id="{9E6BC431-8118-08DF-6D30-87376FF6BC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5713" y="3650688"/>
                  <a:ext cx="1464906" cy="127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화살표 연결선 114">
                  <a:extLst>
                    <a:ext uri="{FF2B5EF4-FFF2-40B4-BE49-F238E27FC236}">
                      <a16:creationId xmlns:a16="http://schemas.microsoft.com/office/drawing/2014/main" id="{3EECC8F9-8E8F-FA59-00D5-329DD468A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5527" y="3200955"/>
                  <a:ext cx="91906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화살표 연결선 82">
                  <a:extLst>
                    <a:ext uri="{FF2B5EF4-FFF2-40B4-BE49-F238E27FC236}">
                      <a16:creationId xmlns:a16="http://schemas.microsoft.com/office/drawing/2014/main" id="{43225A7D-27B3-54CD-0A4A-6777DCE212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22281" y="2452025"/>
                  <a:ext cx="127982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F56A4E02-7D5F-444A-F5CF-264644590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5380" y="1529144"/>
                  <a:ext cx="835090" cy="755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57A13CCC-017C-C2BD-4712-F89842A3540F}"/>
                    </a:ext>
                  </a:extLst>
                </p:cNvPr>
                <p:cNvSpPr/>
                <p:nvPr/>
              </p:nvSpPr>
              <p:spPr>
                <a:xfrm>
                  <a:off x="6378645" y="64340"/>
                  <a:ext cx="598825" cy="3364946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SMLPX pose</a:t>
                  </a:r>
                </a:p>
                <a:p>
                  <a:pPr algn="ctr"/>
                  <a:r>
                    <a:rPr lang="el-GR" altLang="ko-KR" sz="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Θ</a:t>
                  </a:r>
                  <a:br>
                    <a:rPr lang="en-US" altLang="ko-KR" sz="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br>
                    <a:rPr lang="en-US" altLang="ko-KR" sz="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US" altLang="ko-KR" sz="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Per-vertex</a:t>
                  </a:r>
                </a:p>
                <a:p>
                  <a:pPr algn="ctr"/>
                  <a:r>
                    <a:rPr lang="en-US" altLang="ko-KR" sz="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Normal</a:t>
                  </a:r>
                  <a:endParaRPr lang="ko-KR" altLang="en-US" sz="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endParaRPr lang="ko-KR" altLang="en-US" sz="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3B3F8193-4118-5D75-D874-6144ECC97F49}"/>
                    </a:ext>
                  </a:extLst>
                </p:cNvPr>
                <p:cNvGrpSpPr/>
                <p:nvPr/>
              </p:nvGrpSpPr>
              <p:grpSpPr>
                <a:xfrm>
                  <a:off x="-566495" y="49283"/>
                  <a:ext cx="6881875" cy="4977285"/>
                  <a:chOff x="-260539" y="23923"/>
                  <a:chExt cx="10014490" cy="6810154"/>
                </a:xfrm>
              </p:grpSpPr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90D0E401-5BA4-6336-EA8F-8D7BB889AEBB}"/>
                      </a:ext>
                    </a:extLst>
                  </p:cNvPr>
                  <p:cNvSpPr/>
                  <p:nvPr/>
                </p:nvSpPr>
                <p:spPr>
                  <a:xfrm>
                    <a:off x="2668022" y="23923"/>
                    <a:ext cx="3278368" cy="6810154"/>
                  </a:xfrm>
                  <a:prstGeom prst="roundRect">
                    <a:avLst/>
                  </a:prstGeom>
                  <a:solidFill>
                    <a:schemeClr val="tx2">
                      <a:lumMod val="10000"/>
                      <a:lumOff val="90000"/>
                    </a:schemeClr>
                  </a:solidFill>
                  <a:ln>
                    <a:solidFill>
                      <a:schemeClr val="tx2">
                        <a:lumMod val="10000"/>
                        <a:lumOff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pic>
                <p:nvPicPr>
                  <p:cNvPr id="43" name="Picture 2">
                    <a:extLst>
                      <a:ext uri="{FF2B5EF4-FFF2-40B4-BE49-F238E27FC236}">
                        <a16:creationId xmlns:a16="http://schemas.microsoft.com/office/drawing/2014/main" id="{9C94B290-F011-7773-6449-E0186D0DCFF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829" r="34681"/>
                  <a:stretch>
                    <a:fillRect/>
                  </a:stretch>
                </p:blipFill>
                <p:spPr bwMode="auto">
                  <a:xfrm>
                    <a:off x="2871115" y="395373"/>
                    <a:ext cx="2872182" cy="181809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5" name="Picture 2">
                    <a:extLst>
                      <a:ext uri="{FF2B5EF4-FFF2-40B4-BE49-F238E27FC236}">
                        <a16:creationId xmlns:a16="http://schemas.microsoft.com/office/drawing/2014/main" id="{3F040FFA-5AF8-D63F-7F87-816EE45C6E2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829" r="34681"/>
                  <a:stretch>
                    <a:fillRect/>
                  </a:stretch>
                </p:blipFill>
                <p:spPr bwMode="auto">
                  <a:xfrm>
                    <a:off x="2871117" y="2928874"/>
                    <a:ext cx="2872182" cy="181809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6" name="Picture 2">
                    <a:extLst>
                      <a:ext uri="{FF2B5EF4-FFF2-40B4-BE49-F238E27FC236}">
                        <a16:creationId xmlns:a16="http://schemas.microsoft.com/office/drawing/2014/main" id="{7E735BAA-B2E3-69EA-EFDD-A416F7628E89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829" r="34681"/>
                  <a:stretch>
                    <a:fillRect/>
                  </a:stretch>
                </p:blipFill>
                <p:spPr bwMode="auto">
                  <a:xfrm>
                    <a:off x="2871115" y="4805825"/>
                    <a:ext cx="2872182" cy="181809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31A59A96-86B2-531D-D541-72B3510BE868}"/>
                      </a:ext>
                    </a:extLst>
                  </p:cNvPr>
                  <p:cNvSpPr/>
                  <p:nvPr/>
                </p:nvSpPr>
                <p:spPr>
                  <a:xfrm>
                    <a:off x="4307208" y="2276669"/>
                    <a:ext cx="61471" cy="6064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7ADE1AB2-0310-12EE-5B00-782A26355EB6}"/>
                      </a:ext>
                    </a:extLst>
                  </p:cNvPr>
                  <p:cNvSpPr/>
                  <p:nvPr/>
                </p:nvSpPr>
                <p:spPr>
                  <a:xfrm>
                    <a:off x="4307207" y="2499757"/>
                    <a:ext cx="61471" cy="6064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55AB5984-DC4F-68F7-ABA3-9FFEC2CCD8B4}"/>
                      </a:ext>
                    </a:extLst>
                  </p:cNvPr>
                  <p:cNvSpPr/>
                  <p:nvPr/>
                </p:nvSpPr>
                <p:spPr>
                  <a:xfrm>
                    <a:off x="4307206" y="2731239"/>
                    <a:ext cx="61471" cy="6064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4658997A-C8FC-D083-00F6-0D058091675C}"/>
                      </a:ext>
                    </a:extLst>
                  </p:cNvPr>
                  <p:cNvSpPr/>
                  <p:nvPr/>
                </p:nvSpPr>
                <p:spPr>
                  <a:xfrm>
                    <a:off x="8709729" y="44525"/>
                    <a:ext cx="1044222" cy="5243866"/>
                  </a:xfrm>
                  <a:prstGeom prst="roundRect">
                    <a:avLst/>
                  </a:prstGeom>
                  <a:solidFill>
                    <a:schemeClr val="tx2">
                      <a:lumMod val="25000"/>
                      <a:lumOff val="75000"/>
                    </a:schemeClr>
                  </a:solidFill>
                  <a:ln>
                    <a:solidFill>
                      <a:schemeClr val="tx2">
                        <a:lumMod val="25000"/>
                        <a:lumOff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Hidden</a:t>
                    </a:r>
                    <a:br>
                      <a:rPr lang="en-US" altLang="ko-KR" sz="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</a:br>
                    <a:r>
                      <a:rPr lang="en-US" altLang="ko-KR" sz="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feature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endParaRPr lang="ko-KR" altLang="en-US" sz="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75189CEB-7FD2-7DBC-BC06-D4FFE1260825}"/>
                      </a:ext>
                    </a:extLst>
                  </p:cNvPr>
                  <p:cNvSpPr txBox="1"/>
                  <p:nvPr/>
                </p:nvSpPr>
                <p:spPr>
                  <a:xfrm>
                    <a:off x="3331057" y="23923"/>
                    <a:ext cx="2741727" cy="4098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Multi resolution </a:t>
                    </a:r>
                    <a:r>
                      <a:rPr lang="en-US" altLang="ko-KR" sz="600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HexPlane</a:t>
                    </a:r>
                    <a:endParaRPr lang="ko-KR" altLang="en-US" sz="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4" name="사각형: 둥근 모서리 53">
                    <a:extLst>
                      <a:ext uri="{FF2B5EF4-FFF2-40B4-BE49-F238E27FC236}">
                        <a16:creationId xmlns:a16="http://schemas.microsoft.com/office/drawing/2014/main" id="{D91EC90A-B8B5-81D6-EA17-3757EAC46517}"/>
                      </a:ext>
                    </a:extLst>
                  </p:cNvPr>
                  <p:cNvSpPr/>
                  <p:nvPr/>
                </p:nvSpPr>
                <p:spPr>
                  <a:xfrm>
                    <a:off x="6284777" y="44522"/>
                    <a:ext cx="1231486" cy="5243870"/>
                  </a:xfrm>
                  <a:prstGeom prst="roundRect">
                    <a:avLst/>
                  </a:prstGeom>
                  <a:solidFill>
                    <a:schemeClr val="tx2">
                      <a:lumMod val="25000"/>
                      <a:lumOff val="75000"/>
                    </a:schemeClr>
                  </a:solidFill>
                  <a:ln>
                    <a:solidFill>
                      <a:schemeClr val="tx2">
                        <a:lumMod val="25000"/>
                        <a:lumOff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Multi-Resolution</a:t>
                    </a:r>
                    <a:br>
                      <a:rPr lang="en-US" altLang="ko-KR" sz="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</a:br>
                    <a:br>
                      <a:rPr lang="en-US" altLang="ko-KR" sz="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</a:br>
                    <a:r>
                      <a:rPr lang="en-US" altLang="ko-KR" sz="500" dirty="0" err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hexplane</a:t>
                    </a:r>
                    <a:br>
                      <a:rPr lang="en-US" altLang="ko-KR" sz="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</a:br>
                    <a:r>
                      <a:rPr lang="en-US" altLang="ko-KR" sz="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feature</a:t>
                    </a:r>
                    <a:endParaRPr lang="ko-KR" altLang="en-US" sz="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endParaRPr lang="ko-KR" altLang="en-US" sz="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6" name="사각형: 둥근 모서리 55">
                    <a:extLst>
                      <a:ext uri="{FF2B5EF4-FFF2-40B4-BE49-F238E27FC236}">
                        <a16:creationId xmlns:a16="http://schemas.microsoft.com/office/drawing/2014/main" id="{193061AC-AD23-C28F-F408-56C1632D6E68}"/>
                      </a:ext>
                    </a:extLst>
                  </p:cNvPr>
                  <p:cNvSpPr/>
                  <p:nvPr/>
                </p:nvSpPr>
                <p:spPr>
                  <a:xfrm>
                    <a:off x="7619104" y="2928874"/>
                    <a:ext cx="900916" cy="766982"/>
                  </a:xfrm>
                  <a:prstGeom prst="roundRect">
                    <a:avLst/>
                  </a:prstGeom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MLP</a:t>
                    </a:r>
                    <a:endParaRPr lang="ko-KR" altLang="en-US" sz="7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44" name="그림 43">
                    <a:extLst>
                      <a:ext uri="{FF2B5EF4-FFF2-40B4-BE49-F238E27FC236}">
                        <a16:creationId xmlns:a16="http://schemas.microsoft.com/office/drawing/2014/main" id="{519201FB-933F-C117-6592-9044ADBC49A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 t="5763" b="2544"/>
                  <a:stretch>
                    <a:fillRect/>
                  </a:stretch>
                </p:blipFill>
                <p:spPr>
                  <a:xfrm>
                    <a:off x="-260539" y="175993"/>
                    <a:ext cx="3122773" cy="203747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80" name="직선 화살표 연결선 79">
                  <a:extLst>
                    <a:ext uri="{FF2B5EF4-FFF2-40B4-BE49-F238E27FC236}">
                      <a16:creationId xmlns:a16="http://schemas.microsoft.com/office/drawing/2014/main" id="{06F136CB-2666-59CF-9FED-4E923502C8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4959" y="2452025"/>
                  <a:ext cx="22343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6" name="사각형: 둥근 모서리 95">
                      <a:extLst>
                        <a:ext uri="{FF2B5EF4-FFF2-40B4-BE49-F238E27FC236}">
                          <a16:creationId xmlns:a16="http://schemas.microsoft.com/office/drawing/2014/main" id="{77DB5291-C728-68FE-2219-BF448CC1D9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04898" y="5333821"/>
                      <a:ext cx="1366934" cy="560558"/>
                    </a:xfrm>
                    <a:prstGeom prst="round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LBS</a:t>
                      </a:r>
                      <a:br>
                        <a:rPr lang="en-US" altLang="ko-KR" sz="9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a:b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9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9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a14:m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,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9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ko-KR" sz="9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a14:m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,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9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ko-KR" sz="9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a14:m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,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9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e>
                            <m:sub>
                              <m:r>
                                <a:rPr lang="en-US" altLang="ko-KR" sz="9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ko-KR" sz="9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9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a14:m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6" name="사각형: 둥근 모서리 95">
                      <a:extLst>
                        <a:ext uri="{FF2B5EF4-FFF2-40B4-BE49-F238E27FC236}">
                          <a16:creationId xmlns:a16="http://schemas.microsoft.com/office/drawing/2014/main" id="{77DB5291-C728-68FE-2219-BF448CC1D94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898" y="5333821"/>
                      <a:ext cx="1366934" cy="560558"/>
                    </a:xfrm>
                    <a:prstGeom prst="roundRect">
                      <a:avLst/>
                    </a:prstGeom>
                    <a:blipFill>
                      <a:blip r:embed="rId6"/>
                      <a:stretch>
                        <a:fillRect t="-18644" b="-15254"/>
                      </a:stretch>
                    </a:blipFill>
                    <a:ln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480ED2EF-FA57-871B-8072-1F12F9070D9B}"/>
                    </a:ext>
                  </a:extLst>
                </p:cNvPr>
                <p:cNvGrpSpPr/>
                <p:nvPr/>
              </p:nvGrpSpPr>
              <p:grpSpPr>
                <a:xfrm>
                  <a:off x="7114592" y="64338"/>
                  <a:ext cx="2301156" cy="2873872"/>
                  <a:chOff x="8981999" y="783314"/>
                  <a:chExt cx="2301156" cy="2873872"/>
                </a:xfrm>
              </p:grpSpPr>
              <p:sp>
                <p:nvSpPr>
                  <p:cNvPr id="3" name="사각형: 둥근 모서리 2">
                    <a:extLst>
                      <a:ext uri="{FF2B5EF4-FFF2-40B4-BE49-F238E27FC236}">
                        <a16:creationId xmlns:a16="http://schemas.microsoft.com/office/drawing/2014/main" id="{6440E800-A929-322E-E61C-1DBC39886996}"/>
                      </a:ext>
                    </a:extLst>
                  </p:cNvPr>
                  <p:cNvSpPr/>
                  <p:nvPr/>
                </p:nvSpPr>
                <p:spPr>
                  <a:xfrm>
                    <a:off x="8981999" y="783316"/>
                    <a:ext cx="2301156" cy="2873870"/>
                  </a:xfrm>
                  <a:prstGeom prst="roundRect">
                    <a:avLst>
                      <a:gd name="adj" fmla="val 6501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341C6BFF-493B-97A4-C96B-2055A7D2B5CA}"/>
                      </a:ext>
                    </a:extLst>
                  </p:cNvPr>
                  <p:cNvSpPr/>
                  <p:nvPr/>
                </p:nvSpPr>
                <p:spPr>
                  <a:xfrm>
                    <a:off x="9077413" y="783314"/>
                    <a:ext cx="720169" cy="2798277"/>
                  </a:xfrm>
                  <a:prstGeom prst="round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MLP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7DC7BDB8-D103-2844-02A3-A21EE6B53015}"/>
                      </a:ext>
                    </a:extLst>
                  </p:cNvPr>
                  <p:cNvSpPr/>
                  <p:nvPr/>
                </p:nvSpPr>
                <p:spPr>
                  <a:xfrm>
                    <a:off x="10361269" y="867494"/>
                    <a:ext cx="766411" cy="665007"/>
                  </a:xfrm>
                  <a:prstGeom prst="round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XYZ position offset</a:t>
                    </a:r>
                    <a:endParaRPr lang="ko-KR" altLang="en-US" sz="7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174B51B9-955F-6A4C-40BA-B63CBE0F84EA}"/>
                      </a:ext>
                    </a:extLst>
                  </p:cNvPr>
                  <p:cNvSpPr/>
                  <p:nvPr/>
                </p:nvSpPr>
                <p:spPr>
                  <a:xfrm>
                    <a:off x="10374053" y="1584669"/>
                    <a:ext cx="720169" cy="614693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Scale</a:t>
                    </a:r>
                  </a:p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offset</a:t>
                    </a:r>
                    <a:endParaRPr lang="ko-KR" altLang="en-US" sz="7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94E3DE71-314A-E9FF-C01D-630F4D972C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88328" y="1228914"/>
                    <a:ext cx="586805" cy="364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직선 화살표 연결선 22">
                    <a:extLst>
                      <a:ext uri="{FF2B5EF4-FFF2-40B4-BE49-F238E27FC236}">
                        <a16:creationId xmlns:a16="http://schemas.microsoft.com/office/drawing/2014/main" id="{7EFF795A-800E-9095-0720-8D7A4C0675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83941" y="1829368"/>
                    <a:ext cx="609927" cy="378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3BB14C26-EAD3-BEDE-C5FD-25128F3BE15D}"/>
                      </a:ext>
                    </a:extLst>
                  </p:cNvPr>
                  <p:cNvSpPr/>
                  <p:nvPr/>
                </p:nvSpPr>
                <p:spPr>
                  <a:xfrm>
                    <a:off x="10363969" y="2216808"/>
                    <a:ext cx="730254" cy="608544"/>
                  </a:xfrm>
                  <a:prstGeom prst="round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Rotation offset</a:t>
                    </a:r>
                    <a:endParaRPr lang="ko-KR" altLang="en-US" sz="7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36" name="직선 화살표 연결선 35">
                    <a:extLst>
                      <a:ext uri="{FF2B5EF4-FFF2-40B4-BE49-F238E27FC236}">
                        <a16:creationId xmlns:a16="http://schemas.microsoft.com/office/drawing/2014/main" id="{338BBD57-CC75-1AA1-C82E-A41F198482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83941" y="2464876"/>
                    <a:ext cx="58680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직선 화살표 연결선 96">
                    <a:extLst>
                      <a:ext uri="{FF2B5EF4-FFF2-40B4-BE49-F238E27FC236}">
                        <a16:creationId xmlns:a16="http://schemas.microsoft.com/office/drawing/2014/main" id="{9D2331D9-8458-7C30-EF20-764F252F3AB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89124" y="3131738"/>
                    <a:ext cx="58680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8" name="사각형: 둥근 모서리 97">
                    <a:extLst>
                      <a:ext uri="{FF2B5EF4-FFF2-40B4-BE49-F238E27FC236}">
                        <a16:creationId xmlns:a16="http://schemas.microsoft.com/office/drawing/2014/main" id="{965B1B22-7A84-FF89-0FBC-092AD506780D}"/>
                      </a:ext>
                    </a:extLst>
                  </p:cNvPr>
                  <p:cNvSpPr/>
                  <p:nvPr/>
                </p:nvSpPr>
                <p:spPr>
                  <a:xfrm>
                    <a:off x="10361269" y="2858197"/>
                    <a:ext cx="730254" cy="646695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Opacity</a:t>
                    </a:r>
                    <a:br>
                      <a:rPr lang="en-US" altLang="ko-KR" sz="7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</a:br>
                    <a:r>
                      <a:rPr lang="en-US" altLang="ko-KR" sz="7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offset</a:t>
                    </a:r>
                    <a:endParaRPr lang="ko-KR" altLang="en-US" sz="7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03" name="직선 화살표 연결선 102">
                  <a:extLst>
                    <a:ext uri="{FF2B5EF4-FFF2-40B4-BE49-F238E27FC236}">
                      <a16:creationId xmlns:a16="http://schemas.microsoft.com/office/drawing/2014/main" id="{E785EEE8-AF95-C15D-B3C1-5BE7B7479F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8943" y="985151"/>
                  <a:ext cx="332735" cy="19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사각형: 둥근 모서리 111">
                  <a:extLst>
                    <a:ext uri="{FF2B5EF4-FFF2-40B4-BE49-F238E27FC236}">
                      <a16:creationId xmlns:a16="http://schemas.microsoft.com/office/drawing/2014/main" id="{0696560B-417A-122E-1CF7-ADEBB85732F4}"/>
                    </a:ext>
                  </a:extLst>
                </p:cNvPr>
                <p:cNvSpPr/>
                <p:nvPr/>
              </p:nvSpPr>
              <p:spPr>
                <a:xfrm>
                  <a:off x="7114592" y="2974760"/>
                  <a:ext cx="2301156" cy="1026974"/>
                </a:xfrm>
                <a:prstGeom prst="roundRect">
                  <a:avLst>
                    <a:gd name="adj" fmla="val 650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C43E6C5B-38CA-4B42-312F-D0435308E5F3}"/>
                    </a:ext>
                  </a:extLst>
                </p:cNvPr>
                <p:cNvSpPr/>
                <p:nvPr/>
              </p:nvSpPr>
              <p:spPr>
                <a:xfrm>
                  <a:off x="7211958" y="3012114"/>
                  <a:ext cx="720169" cy="423895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MLP</a:t>
                  </a:r>
                  <a:endParaRPr lang="ko-KR" altLang="en-US" sz="9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811B11B2-241A-02EF-E9EC-DA782AC663EC}"/>
                    </a:ext>
                  </a:extLst>
                </p:cNvPr>
                <p:cNvSpPr/>
                <p:nvPr/>
              </p:nvSpPr>
              <p:spPr>
                <a:xfrm>
                  <a:off x="8526461" y="3012112"/>
                  <a:ext cx="720169" cy="38348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Color RGB</a:t>
                  </a:r>
                  <a:endParaRPr lang="ko-KR" altLang="en-US" sz="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6" name="직선 화살표 연결선 115">
                  <a:extLst>
                    <a:ext uri="{FF2B5EF4-FFF2-40B4-BE49-F238E27FC236}">
                      <a16:creationId xmlns:a16="http://schemas.microsoft.com/office/drawing/2014/main" id="{6219B257-AF1C-F3BD-A03A-9E31B4BCD9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32128" y="3200955"/>
                  <a:ext cx="59433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사각형: 둥근 모서리 117">
                  <a:extLst>
                    <a:ext uri="{FF2B5EF4-FFF2-40B4-BE49-F238E27FC236}">
                      <a16:creationId xmlns:a16="http://schemas.microsoft.com/office/drawing/2014/main" id="{E3ED6AF2-18C2-B17A-FDFA-B79532001111}"/>
                    </a:ext>
                  </a:extLst>
                </p:cNvPr>
                <p:cNvSpPr/>
                <p:nvPr/>
              </p:nvSpPr>
              <p:spPr>
                <a:xfrm>
                  <a:off x="7210007" y="3493478"/>
                  <a:ext cx="720169" cy="393004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MLP</a:t>
                  </a:r>
                  <a:endParaRPr lang="ko-KR" altLang="en-US" sz="9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9" name="사각형: 둥근 모서리 118">
                  <a:extLst>
                    <a:ext uri="{FF2B5EF4-FFF2-40B4-BE49-F238E27FC236}">
                      <a16:creationId xmlns:a16="http://schemas.microsoft.com/office/drawing/2014/main" id="{16A368EA-B8F5-D442-A414-088F5022B48F}"/>
                    </a:ext>
                  </a:extLst>
                </p:cNvPr>
                <p:cNvSpPr/>
                <p:nvPr/>
              </p:nvSpPr>
              <p:spPr>
                <a:xfrm>
                  <a:off x="8540103" y="3555834"/>
                  <a:ext cx="720169" cy="371508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Color RGB offset</a:t>
                  </a:r>
                  <a:endParaRPr lang="ko-KR" altLang="en-US" sz="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20" name="직선 화살표 연결선 119">
                  <a:extLst>
                    <a:ext uri="{FF2B5EF4-FFF2-40B4-BE49-F238E27FC236}">
                      <a16:creationId xmlns:a16="http://schemas.microsoft.com/office/drawing/2014/main" id="{18D877BF-8105-4A5C-7007-7EF11283F3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30176" y="3696773"/>
                  <a:ext cx="609927" cy="37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더하기 기호 120">
                  <a:extLst>
                    <a:ext uri="{FF2B5EF4-FFF2-40B4-BE49-F238E27FC236}">
                      <a16:creationId xmlns:a16="http://schemas.microsoft.com/office/drawing/2014/main" id="{43ED2758-9B7A-8ECD-1C70-C205BD6935B2}"/>
                    </a:ext>
                  </a:extLst>
                </p:cNvPr>
                <p:cNvSpPr/>
                <p:nvPr/>
              </p:nvSpPr>
              <p:spPr>
                <a:xfrm>
                  <a:off x="8780074" y="3364232"/>
                  <a:ext cx="240224" cy="219446"/>
                </a:xfrm>
                <a:prstGeom prst="mathPlu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2" name="사각형: 둥근 모서리 121">
                  <a:extLst>
                    <a:ext uri="{FF2B5EF4-FFF2-40B4-BE49-F238E27FC236}">
                      <a16:creationId xmlns:a16="http://schemas.microsoft.com/office/drawing/2014/main" id="{6B1123C7-8651-8C57-CABE-EC59861F4671}"/>
                    </a:ext>
                  </a:extLst>
                </p:cNvPr>
                <p:cNvSpPr/>
                <p:nvPr/>
              </p:nvSpPr>
              <p:spPr>
                <a:xfrm>
                  <a:off x="9465599" y="3200955"/>
                  <a:ext cx="720169" cy="560557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Final RGB</a:t>
                  </a:r>
                  <a:endParaRPr lang="ko-KR" altLang="en-US" sz="9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0" name="연결선: 꺾임 129">
                  <a:extLst>
                    <a:ext uri="{FF2B5EF4-FFF2-40B4-BE49-F238E27FC236}">
                      <a16:creationId xmlns:a16="http://schemas.microsoft.com/office/drawing/2014/main" id="{7F6FDFE8-9844-445D-BEC9-B452AA439DAE}"/>
                    </a:ext>
                  </a:extLst>
                </p:cNvPr>
                <p:cNvCxnSpPr>
                  <a:cxnSpLocks/>
                  <a:stCxn id="114" idx="3"/>
                </p:cNvCxnSpPr>
                <p:nvPr/>
              </p:nvCxnSpPr>
              <p:spPr>
                <a:xfrm>
                  <a:off x="9246631" y="3203856"/>
                  <a:ext cx="320122" cy="263577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연결선: 꺾임 130">
                  <a:extLst>
                    <a:ext uri="{FF2B5EF4-FFF2-40B4-BE49-F238E27FC236}">
                      <a16:creationId xmlns:a16="http://schemas.microsoft.com/office/drawing/2014/main" id="{4D4D0573-EA72-2188-2C60-5F0A18EDA7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7204" y="3485707"/>
                  <a:ext cx="210793" cy="241080"/>
                </a:xfrm>
                <a:prstGeom prst="bentConnector3">
                  <a:avLst>
                    <a:gd name="adj1" fmla="val 72531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연결선: 꺾임 139">
                  <a:extLst>
                    <a:ext uri="{FF2B5EF4-FFF2-40B4-BE49-F238E27FC236}">
                      <a16:creationId xmlns:a16="http://schemas.microsoft.com/office/drawing/2014/main" id="{80E4C538-6F2F-65BE-DBFE-4ECE4AD4F712}"/>
                    </a:ext>
                  </a:extLst>
                </p:cNvPr>
                <p:cNvCxnSpPr>
                  <a:cxnSpLocks/>
                  <a:stCxn id="122" idx="2"/>
                  <a:endCxn id="96" idx="0"/>
                </p:cNvCxnSpPr>
                <p:nvPr/>
              </p:nvCxnSpPr>
              <p:spPr>
                <a:xfrm rot="5400000">
                  <a:off x="7170871" y="2679007"/>
                  <a:ext cx="1572310" cy="3737319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연결선: 꺾임 148">
                  <a:extLst>
                    <a:ext uri="{FF2B5EF4-FFF2-40B4-BE49-F238E27FC236}">
                      <a16:creationId xmlns:a16="http://schemas.microsoft.com/office/drawing/2014/main" id="{6266F50D-BF07-6178-2E45-96E9F3577AC8}"/>
                    </a:ext>
                  </a:extLst>
                </p:cNvPr>
                <p:cNvCxnSpPr>
                  <a:cxnSpLocks/>
                  <a:stCxn id="3" idx="3"/>
                </p:cNvCxnSpPr>
                <p:nvPr/>
              </p:nvCxnSpPr>
              <p:spPr>
                <a:xfrm>
                  <a:off x="9415748" y="1501275"/>
                  <a:ext cx="1244964" cy="3832548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사각형: 둥근 모서리 154">
                      <a:extLst>
                        <a:ext uri="{FF2B5EF4-FFF2-40B4-BE49-F238E27FC236}">
                          <a16:creationId xmlns:a16="http://schemas.microsoft.com/office/drawing/2014/main" id="{4B2FF67C-7B34-56CC-2888-B6A92C444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83269" y="4433178"/>
                      <a:ext cx="1366934" cy="560557"/>
                    </a:xfrm>
                    <a:prstGeom prst="round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ko-KR" altLang="en-US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ko-KR" altLang="en-US" sz="9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ko-KR" altLang="en-US" sz="9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ko-KR" altLang="en-US" sz="9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𝒐</m:t>
                            </m:r>
                          </m:oMath>
                        </m:oMathPara>
                      </a14:m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5" name="사각형: 둥근 모서리 154">
                      <a:extLst>
                        <a:ext uri="{FF2B5EF4-FFF2-40B4-BE49-F238E27FC236}">
                          <a16:creationId xmlns:a16="http://schemas.microsoft.com/office/drawing/2014/main" id="{4B2FF67C-7B34-56CC-2888-B6A92C44486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83269" y="4433178"/>
                      <a:ext cx="1366934" cy="560557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6" name="순서도: 논리합 155">
                  <a:extLst>
                    <a:ext uri="{FF2B5EF4-FFF2-40B4-BE49-F238E27FC236}">
                      <a16:creationId xmlns:a16="http://schemas.microsoft.com/office/drawing/2014/main" id="{422BB3C9-D4A6-E227-4EBE-46E3DD2BA2DE}"/>
                    </a:ext>
                  </a:extLst>
                </p:cNvPr>
                <p:cNvSpPr/>
                <p:nvPr/>
              </p:nvSpPr>
              <p:spPr>
                <a:xfrm>
                  <a:off x="10523085" y="5468185"/>
                  <a:ext cx="275253" cy="279918"/>
                </a:xfrm>
                <a:prstGeom prst="flowChartOr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59" name="그림 158">
                <a:extLst>
                  <a:ext uri="{FF2B5EF4-FFF2-40B4-BE49-F238E27FC236}">
                    <a16:creationId xmlns:a16="http://schemas.microsoft.com/office/drawing/2014/main" id="{636F73C3-3592-680D-E926-F155EC6DD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07913" y="1853207"/>
                <a:ext cx="1085350" cy="1237679"/>
              </a:xfrm>
              <a:prstGeom prst="rect">
                <a:avLst/>
              </a:prstGeom>
            </p:spPr>
          </p:pic>
          <p:pic>
            <p:nvPicPr>
              <p:cNvPr id="163" name="그림 162">
                <a:extLst>
                  <a:ext uri="{FF2B5EF4-FFF2-40B4-BE49-F238E27FC236}">
                    <a16:creationId xmlns:a16="http://schemas.microsoft.com/office/drawing/2014/main" id="{B675F5C8-3FD4-0A66-2D07-70E03C5A4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12924" y="2460886"/>
                <a:ext cx="2733749" cy="1260000"/>
              </a:xfrm>
              <a:prstGeom prst="rect">
                <a:avLst/>
              </a:prstGeom>
            </p:spPr>
          </p:pic>
          <p:pic>
            <p:nvPicPr>
              <p:cNvPr id="165" name="그림 164">
                <a:extLst>
                  <a:ext uri="{FF2B5EF4-FFF2-40B4-BE49-F238E27FC236}">
                    <a16:creationId xmlns:a16="http://schemas.microsoft.com/office/drawing/2014/main" id="{6F87A1D7-F05F-FBDD-6619-81E272A347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t="1544"/>
              <a:stretch>
                <a:fillRect/>
              </a:stretch>
            </p:blipFill>
            <p:spPr>
              <a:xfrm>
                <a:off x="9010613" y="358205"/>
                <a:ext cx="2735383" cy="1260000"/>
              </a:xfrm>
              <a:prstGeom prst="rect">
                <a:avLst/>
              </a:prstGeom>
            </p:spPr>
          </p:pic>
          <p:cxnSp>
            <p:nvCxnSpPr>
              <p:cNvPr id="166" name="직선 화살표 연결선 165">
                <a:extLst>
                  <a:ext uri="{FF2B5EF4-FFF2-40B4-BE49-F238E27FC236}">
                    <a16:creationId xmlns:a16="http://schemas.microsoft.com/office/drawing/2014/main" id="{7010E583-13C4-870F-0D4E-A32A0FEE72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7579" y="3467929"/>
                <a:ext cx="1577820" cy="85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8" name="사각형: 둥근 모서리 167">
                <a:extLst>
                  <a:ext uri="{FF2B5EF4-FFF2-40B4-BE49-F238E27FC236}">
                    <a16:creationId xmlns:a16="http://schemas.microsoft.com/office/drawing/2014/main" id="{8E403572-3524-6C8B-EB11-96625D958FAF}"/>
                  </a:ext>
                </a:extLst>
              </p:cNvPr>
              <p:cNvSpPr/>
              <p:nvPr/>
            </p:nvSpPr>
            <p:spPr>
              <a:xfrm>
                <a:off x="7907839" y="3299330"/>
                <a:ext cx="939920" cy="328597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Rasterization</a:t>
                </a:r>
                <a:endParaRPr lang="ko-KR" altLang="en-US" sz="9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설명선: 왼쪽/오른쪽 화살표 183">
                <a:extLst>
                  <a:ext uri="{FF2B5EF4-FFF2-40B4-BE49-F238E27FC236}">
                    <a16:creationId xmlns:a16="http://schemas.microsoft.com/office/drawing/2014/main" id="{DA8A9810-BD50-9B1A-E678-781359EE5BFB}"/>
                  </a:ext>
                </a:extLst>
              </p:cNvPr>
              <p:cNvSpPr/>
              <p:nvPr/>
            </p:nvSpPr>
            <p:spPr>
              <a:xfrm rot="5400000">
                <a:off x="9969399" y="1365805"/>
                <a:ext cx="817808" cy="1330993"/>
              </a:xfrm>
              <a:prstGeom prst="leftRightArrowCallout">
                <a:avLst>
                  <a:gd name="adj1" fmla="val 12959"/>
                  <a:gd name="adj2" fmla="val 14595"/>
                  <a:gd name="adj3" fmla="val 9702"/>
                  <a:gd name="adj4" fmla="val 6592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CFE2645-FC2B-3BBF-63A5-EDB24F980857}"/>
                  </a:ext>
                </a:extLst>
              </p:cNvPr>
              <p:cNvSpPr txBox="1"/>
              <p:nvPr/>
            </p:nvSpPr>
            <p:spPr>
              <a:xfrm>
                <a:off x="9712806" y="1783775"/>
                <a:ext cx="133099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Monocular prior loss</a:t>
                </a:r>
                <a:endParaRPr lang="ko-KR" alt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72BBE4A-C52E-0D31-2C35-49464BFC2796}"/>
                </a:ext>
              </a:extLst>
            </p:cNvPr>
            <p:cNvSpPr txBox="1"/>
            <p:nvPr/>
          </p:nvSpPr>
          <p:spPr>
            <a:xfrm>
              <a:off x="10137350" y="5123533"/>
              <a:ext cx="1330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Rendered images</a:t>
              </a:r>
              <a:endParaRPr lang="ko-KR" alt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DF619082-B0D3-BA19-1789-B06B960A23A1}"/>
                </a:ext>
              </a:extLst>
            </p:cNvPr>
            <p:cNvSpPr txBox="1"/>
            <p:nvPr/>
          </p:nvSpPr>
          <p:spPr>
            <a:xfrm>
              <a:off x="10137350" y="1440532"/>
              <a:ext cx="1330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Monocular priors</a:t>
              </a:r>
              <a:endParaRPr lang="ko-KR" alt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4775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A84EC7-3319-C405-BF07-89413F52B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CFE1A897-7362-DA34-9FD9-8F21BFE03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z="900" smtClean="0"/>
              <a:t>25</a:t>
            </a:fld>
            <a:endParaRPr lang="ko-KR" altLang="en-US" sz="900" dirty="0"/>
          </a:p>
        </p:txBody>
      </p: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E74C82E8-B97C-981D-C5D7-6E9085497F87}"/>
              </a:ext>
            </a:extLst>
          </p:cNvPr>
          <p:cNvGrpSpPr/>
          <p:nvPr/>
        </p:nvGrpSpPr>
        <p:grpSpPr>
          <a:xfrm>
            <a:off x="7024" y="1431250"/>
            <a:ext cx="12136200" cy="3946199"/>
            <a:chOff x="7024" y="1431250"/>
            <a:chExt cx="12136200" cy="3946199"/>
          </a:xfrm>
        </p:grpSpPr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813E4C10-5316-61E8-FF91-FF56B26FEF8C}"/>
                </a:ext>
              </a:extLst>
            </p:cNvPr>
            <p:cNvGrpSpPr/>
            <p:nvPr/>
          </p:nvGrpSpPr>
          <p:grpSpPr>
            <a:xfrm>
              <a:off x="7024" y="1431250"/>
              <a:ext cx="12136200" cy="3671603"/>
              <a:chOff x="-389527" y="49283"/>
              <a:chExt cx="12136200" cy="3671603"/>
            </a:xfrm>
          </p:grpSpPr>
          <p:pic>
            <p:nvPicPr>
              <p:cNvPr id="170" name="그림 169">
                <a:extLst>
                  <a:ext uri="{FF2B5EF4-FFF2-40B4-BE49-F238E27FC236}">
                    <a16:creationId xmlns:a16="http://schemas.microsoft.com/office/drawing/2014/main" id="{6B6020F5-19D6-BC81-578E-E0F1E6671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2715" y="2500146"/>
                <a:ext cx="520757" cy="884864"/>
              </a:xfrm>
              <a:prstGeom prst="rect">
                <a:avLst/>
              </a:prstGeom>
            </p:spPr>
          </p:pic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id="{6A933766-ABE5-2063-B561-B8897A909A50}"/>
                  </a:ext>
                </a:extLst>
              </p:cNvPr>
              <p:cNvGrpSpPr/>
              <p:nvPr/>
            </p:nvGrpSpPr>
            <p:grpSpPr>
              <a:xfrm>
                <a:off x="-389527" y="49283"/>
                <a:ext cx="8194062" cy="3603651"/>
                <a:chOff x="-566495" y="49283"/>
                <a:chExt cx="11916698" cy="5845096"/>
              </a:xfrm>
            </p:grpSpPr>
            <p:cxnSp>
              <p:nvCxnSpPr>
                <p:cNvPr id="90" name="연결선: 꺾임 89">
                  <a:extLst>
                    <a:ext uri="{FF2B5EF4-FFF2-40B4-BE49-F238E27FC236}">
                      <a16:creationId xmlns:a16="http://schemas.microsoft.com/office/drawing/2014/main" id="{2D07BDDA-7F2D-19C4-9DE5-781B4DB259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6292" y="1558744"/>
                  <a:ext cx="9741337" cy="4055356"/>
                </a:xfrm>
                <a:prstGeom prst="bentConnector3">
                  <a:avLst>
                    <a:gd name="adj1" fmla="val -3016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직선 화살표 연결선 116">
                  <a:extLst>
                    <a:ext uri="{FF2B5EF4-FFF2-40B4-BE49-F238E27FC236}">
                      <a16:creationId xmlns:a16="http://schemas.microsoft.com/office/drawing/2014/main" id="{3B56B85E-2FC1-55AE-6CFF-EE489EF14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55713" y="3650688"/>
                  <a:ext cx="1464906" cy="127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직선 화살표 연결선 114">
                  <a:extLst>
                    <a:ext uri="{FF2B5EF4-FFF2-40B4-BE49-F238E27FC236}">
                      <a16:creationId xmlns:a16="http://schemas.microsoft.com/office/drawing/2014/main" id="{E661B42F-8EE9-DBB1-D7AC-6B26C7B7DD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195527" y="3200955"/>
                  <a:ext cx="91906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화살표 연결선 82">
                  <a:extLst>
                    <a:ext uri="{FF2B5EF4-FFF2-40B4-BE49-F238E27FC236}">
                      <a16:creationId xmlns:a16="http://schemas.microsoft.com/office/drawing/2014/main" id="{FFE08EBB-2B07-CDED-82A8-81ED9A438B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22281" y="2452025"/>
                  <a:ext cx="127982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직선 화살표 연결선 13">
                  <a:extLst>
                    <a:ext uri="{FF2B5EF4-FFF2-40B4-BE49-F238E27FC236}">
                      <a16:creationId xmlns:a16="http://schemas.microsoft.com/office/drawing/2014/main" id="{7807E9E9-4DEA-111F-1422-664C6B6FF7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15380" y="1529144"/>
                  <a:ext cx="835090" cy="755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0" name="사각형: 둥근 모서리 29">
                  <a:extLst>
                    <a:ext uri="{FF2B5EF4-FFF2-40B4-BE49-F238E27FC236}">
                      <a16:creationId xmlns:a16="http://schemas.microsoft.com/office/drawing/2014/main" id="{EE91DBED-FF76-5E46-A1CF-1D8603F2CD93}"/>
                    </a:ext>
                  </a:extLst>
                </p:cNvPr>
                <p:cNvSpPr/>
                <p:nvPr/>
              </p:nvSpPr>
              <p:spPr>
                <a:xfrm>
                  <a:off x="6378645" y="64340"/>
                  <a:ext cx="598825" cy="3364946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SMLPX pose</a:t>
                  </a:r>
                </a:p>
                <a:p>
                  <a:pPr algn="ctr"/>
                  <a:r>
                    <a:rPr lang="el-GR" altLang="ko-KR" sz="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Θ</a:t>
                  </a:r>
                  <a:br>
                    <a:rPr lang="en-US" altLang="ko-KR" sz="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br>
                    <a:rPr lang="en-US" altLang="ko-KR" sz="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US" altLang="ko-KR" sz="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Per-vertex</a:t>
                  </a:r>
                </a:p>
                <a:p>
                  <a:pPr algn="ctr"/>
                  <a:r>
                    <a:rPr lang="en-US" altLang="ko-KR" sz="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Normal</a:t>
                  </a:r>
                  <a:endParaRPr lang="ko-KR" altLang="en-US" sz="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algn="ctr"/>
                  <a:endParaRPr lang="ko-KR" altLang="en-US" sz="5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F110247F-A44E-52E9-AE76-3B8D1E03CF0D}"/>
                    </a:ext>
                  </a:extLst>
                </p:cNvPr>
                <p:cNvGrpSpPr/>
                <p:nvPr/>
              </p:nvGrpSpPr>
              <p:grpSpPr>
                <a:xfrm>
                  <a:off x="-566495" y="49283"/>
                  <a:ext cx="6881875" cy="4977285"/>
                  <a:chOff x="-260539" y="23923"/>
                  <a:chExt cx="10014490" cy="6810154"/>
                </a:xfrm>
              </p:grpSpPr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D2E35C72-D201-2123-1AF4-FFD95B323F26}"/>
                      </a:ext>
                    </a:extLst>
                  </p:cNvPr>
                  <p:cNvSpPr/>
                  <p:nvPr/>
                </p:nvSpPr>
                <p:spPr>
                  <a:xfrm>
                    <a:off x="2668022" y="23923"/>
                    <a:ext cx="3278368" cy="6810154"/>
                  </a:xfrm>
                  <a:prstGeom prst="roundRect">
                    <a:avLst/>
                  </a:prstGeom>
                  <a:solidFill>
                    <a:schemeClr val="tx2">
                      <a:lumMod val="10000"/>
                      <a:lumOff val="90000"/>
                    </a:schemeClr>
                  </a:solidFill>
                  <a:ln>
                    <a:solidFill>
                      <a:schemeClr val="tx2">
                        <a:lumMod val="10000"/>
                        <a:lumOff val="90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pic>
                <p:nvPicPr>
                  <p:cNvPr id="43" name="Picture 2">
                    <a:extLst>
                      <a:ext uri="{FF2B5EF4-FFF2-40B4-BE49-F238E27FC236}">
                        <a16:creationId xmlns:a16="http://schemas.microsoft.com/office/drawing/2014/main" id="{B5F52B3D-29C8-4462-994B-2D311453344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829" r="34681"/>
                  <a:stretch>
                    <a:fillRect/>
                  </a:stretch>
                </p:blipFill>
                <p:spPr bwMode="auto">
                  <a:xfrm>
                    <a:off x="2871115" y="395373"/>
                    <a:ext cx="2872182" cy="181809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5" name="Picture 2">
                    <a:extLst>
                      <a:ext uri="{FF2B5EF4-FFF2-40B4-BE49-F238E27FC236}">
                        <a16:creationId xmlns:a16="http://schemas.microsoft.com/office/drawing/2014/main" id="{2710F370-628D-6640-7079-9E58CDAB05A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829" r="34681"/>
                  <a:stretch>
                    <a:fillRect/>
                  </a:stretch>
                </p:blipFill>
                <p:spPr bwMode="auto">
                  <a:xfrm>
                    <a:off x="2871117" y="2928874"/>
                    <a:ext cx="2872182" cy="181809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6" name="Picture 2">
                    <a:extLst>
                      <a:ext uri="{FF2B5EF4-FFF2-40B4-BE49-F238E27FC236}">
                        <a16:creationId xmlns:a16="http://schemas.microsoft.com/office/drawing/2014/main" id="{0FF5FAC0-E302-31F6-2879-8ED0A75F687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0829" r="34681"/>
                  <a:stretch>
                    <a:fillRect/>
                  </a:stretch>
                </p:blipFill>
                <p:spPr bwMode="auto">
                  <a:xfrm>
                    <a:off x="2871115" y="4805825"/>
                    <a:ext cx="2872182" cy="181809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7" name="타원 46">
                    <a:extLst>
                      <a:ext uri="{FF2B5EF4-FFF2-40B4-BE49-F238E27FC236}">
                        <a16:creationId xmlns:a16="http://schemas.microsoft.com/office/drawing/2014/main" id="{7AC0F5EA-8C88-7C04-7B10-A1A006A402A3}"/>
                      </a:ext>
                    </a:extLst>
                  </p:cNvPr>
                  <p:cNvSpPr/>
                  <p:nvPr/>
                </p:nvSpPr>
                <p:spPr>
                  <a:xfrm>
                    <a:off x="4307208" y="2276669"/>
                    <a:ext cx="61471" cy="6064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48" name="타원 47">
                    <a:extLst>
                      <a:ext uri="{FF2B5EF4-FFF2-40B4-BE49-F238E27FC236}">
                        <a16:creationId xmlns:a16="http://schemas.microsoft.com/office/drawing/2014/main" id="{F7A00493-6BAA-2F04-15E5-DA552E0A54C9}"/>
                      </a:ext>
                    </a:extLst>
                  </p:cNvPr>
                  <p:cNvSpPr/>
                  <p:nvPr/>
                </p:nvSpPr>
                <p:spPr>
                  <a:xfrm>
                    <a:off x="4307207" y="2499757"/>
                    <a:ext cx="61471" cy="6064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49" name="타원 48">
                    <a:extLst>
                      <a:ext uri="{FF2B5EF4-FFF2-40B4-BE49-F238E27FC236}">
                        <a16:creationId xmlns:a16="http://schemas.microsoft.com/office/drawing/2014/main" id="{C83A3537-A5C3-7D8C-9A21-3D806A6FCC02}"/>
                      </a:ext>
                    </a:extLst>
                  </p:cNvPr>
                  <p:cNvSpPr/>
                  <p:nvPr/>
                </p:nvSpPr>
                <p:spPr>
                  <a:xfrm>
                    <a:off x="4307206" y="2731239"/>
                    <a:ext cx="61471" cy="6064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/>
                  </a:p>
                </p:txBody>
              </p:sp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67470445-E5D6-6DAF-A2F8-ADC733925102}"/>
                      </a:ext>
                    </a:extLst>
                  </p:cNvPr>
                  <p:cNvSpPr/>
                  <p:nvPr/>
                </p:nvSpPr>
                <p:spPr>
                  <a:xfrm>
                    <a:off x="8709729" y="44525"/>
                    <a:ext cx="1044222" cy="5243866"/>
                  </a:xfrm>
                  <a:prstGeom prst="roundRect">
                    <a:avLst/>
                  </a:prstGeom>
                  <a:solidFill>
                    <a:schemeClr val="tx2">
                      <a:lumMod val="25000"/>
                      <a:lumOff val="75000"/>
                    </a:schemeClr>
                  </a:solidFill>
                  <a:ln>
                    <a:solidFill>
                      <a:schemeClr val="tx2">
                        <a:lumMod val="25000"/>
                        <a:lumOff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Hidden</a:t>
                    </a:r>
                    <a:br>
                      <a:rPr lang="en-US" altLang="ko-KR" sz="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</a:br>
                    <a:r>
                      <a:rPr lang="en-US" altLang="ko-KR" sz="6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feature</a:t>
                    </a:r>
                    <a:endParaRPr lang="ko-KR" altLang="en-US" sz="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endParaRPr lang="ko-KR" altLang="en-US" sz="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DED8578C-9FF2-B356-6CE2-EDC1B6A79BC0}"/>
                      </a:ext>
                    </a:extLst>
                  </p:cNvPr>
                  <p:cNvSpPr txBox="1"/>
                  <p:nvPr/>
                </p:nvSpPr>
                <p:spPr>
                  <a:xfrm>
                    <a:off x="3331057" y="23923"/>
                    <a:ext cx="2741727" cy="4098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ko-KR" sz="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Multi resolution </a:t>
                    </a:r>
                    <a:r>
                      <a:rPr lang="en-US" altLang="ko-KR" sz="600" dirty="0" err="1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HexPlane</a:t>
                    </a:r>
                    <a:endParaRPr lang="ko-KR" altLang="en-US" sz="6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4" name="사각형: 둥근 모서리 53">
                    <a:extLst>
                      <a:ext uri="{FF2B5EF4-FFF2-40B4-BE49-F238E27FC236}">
                        <a16:creationId xmlns:a16="http://schemas.microsoft.com/office/drawing/2014/main" id="{F07EE3F1-C2DA-958E-CFB4-06F35365D438}"/>
                      </a:ext>
                    </a:extLst>
                  </p:cNvPr>
                  <p:cNvSpPr/>
                  <p:nvPr/>
                </p:nvSpPr>
                <p:spPr>
                  <a:xfrm>
                    <a:off x="6284777" y="44522"/>
                    <a:ext cx="1231486" cy="5243870"/>
                  </a:xfrm>
                  <a:prstGeom prst="roundRect">
                    <a:avLst/>
                  </a:prstGeom>
                  <a:solidFill>
                    <a:schemeClr val="tx2">
                      <a:lumMod val="25000"/>
                      <a:lumOff val="75000"/>
                    </a:schemeClr>
                  </a:solidFill>
                  <a:ln>
                    <a:solidFill>
                      <a:schemeClr val="tx2">
                        <a:lumMod val="25000"/>
                        <a:lumOff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Multi-Resolution</a:t>
                    </a:r>
                    <a:br>
                      <a:rPr lang="en-US" altLang="ko-KR" sz="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</a:br>
                    <a:br>
                      <a:rPr lang="en-US" altLang="ko-KR" sz="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</a:br>
                    <a:r>
                      <a:rPr lang="en-US" altLang="ko-KR" sz="500" dirty="0" err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hexplane</a:t>
                    </a:r>
                    <a:br>
                      <a:rPr lang="en-US" altLang="ko-KR" sz="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</a:br>
                    <a:r>
                      <a:rPr lang="en-US" altLang="ko-KR" sz="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feature</a:t>
                    </a:r>
                    <a:endParaRPr lang="ko-KR" altLang="en-US" sz="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  <a:p>
                    <a:pPr algn="ctr"/>
                    <a:endParaRPr lang="ko-KR" altLang="en-US" sz="5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56" name="사각형: 둥근 모서리 55">
                    <a:extLst>
                      <a:ext uri="{FF2B5EF4-FFF2-40B4-BE49-F238E27FC236}">
                        <a16:creationId xmlns:a16="http://schemas.microsoft.com/office/drawing/2014/main" id="{0E3A30BF-771F-DA9F-9941-BC547C612C2A}"/>
                      </a:ext>
                    </a:extLst>
                  </p:cNvPr>
                  <p:cNvSpPr/>
                  <p:nvPr/>
                </p:nvSpPr>
                <p:spPr>
                  <a:xfrm>
                    <a:off x="7619104" y="2928874"/>
                    <a:ext cx="900916" cy="766982"/>
                  </a:xfrm>
                  <a:prstGeom prst="roundRect">
                    <a:avLst/>
                  </a:prstGeom>
                  <a:ln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MLP</a:t>
                    </a:r>
                    <a:endParaRPr lang="ko-KR" altLang="en-US" sz="7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pic>
                <p:nvPicPr>
                  <p:cNvPr id="44" name="그림 43">
                    <a:extLst>
                      <a:ext uri="{FF2B5EF4-FFF2-40B4-BE49-F238E27FC236}">
                        <a16:creationId xmlns:a16="http://schemas.microsoft.com/office/drawing/2014/main" id="{60788454-76C0-4C84-BC2D-DF00384C79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rcRect t="5763" b="2544"/>
                  <a:stretch>
                    <a:fillRect/>
                  </a:stretch>
                </p:blipFill>
                <p:spPr>
                  <a:xfrm>
                    <a:off x="-260539" y="175993"/>
                    <a:ext cx="3122773" cy="2037478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80" name="직선 화살표 연결선 79">
                  <a:extLst>
                    <a:ext uri="{FF2B5EF4-FFF2-40B4-BE49-F238E27FC236}">
                      <a16:creationId xmlns:a16="http://schemas.microsoft.com/office/drawing/2014/main" id="{80395D0A-EF32-80D8-3EA1-DFA1AD0DF6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04959" y="2452025"/>
                  <a:ext cx="223436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6" name="사각형: 둥근 모서리 95">
                      <a:extLst>
                        <a:ext uri="{FF2B5EF4-FFF2-40B4-BE49-F238E27FC236}">
                          <a16:creationId xmlns:a16="http://schemas.microsoft.com/office/drawing/2014/main" id="{04524AE8-9E0C-2EDA-255D-B313B9B649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04898" y="5333821"/>
                      <a:ext cx="1366934" cy="560558"/>
                    </a:xfrm>
                    <a:prstGeom prst="round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sz="9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LBS</a:t>
                      </a:r>
                      <a:br>
                        <a:rPr lang="en-US" altLang="ko-KR" sz="900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a:b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9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ko-KR" sz="9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a14:m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,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9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ko-KR" sz="9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a14:m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,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9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ko-KR" sz="9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oMath>
                      </a14:m>
                      <a:r>
                        <a:rPr lang="en-US" altLang="ko-KR" sz="900" b="1" dirty="0">
                          <a:solidFill>
                            <a:schemeClr val="tx1"/>
                          </a:solidFill>
                        </a:rPr>
                        <a:t>,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ko-KR" sz="9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9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e>
                            <m:sub>
                              <m:r>
                                <a:rPr lang="en-US" altLang="ko-KR" sz="9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ko-KR" sz="9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9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oMath>
                      </a14:m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6" name="사각형: 둥근 모서리 95">
                      <a:extLst>
                        <a:ext uri="{FF2B5EF4-FFF2-40B4-BE49-F238E27FC236}">
                          <a16:creationId xmlns:a16="http://schemas.microsoft.com/office/drawing/2014/main" id="{04524AE8-9E0C-2EDA-255D-B313B9B649A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04898" y="5333821"/>
                      <a:ext cx="1366934" cy="560558"/>
                    </a:xfrm>
                    <a:prstGeom prst="roundRect">
                      <a:avLst/>
                    </a:prstGeom>
                    <a:blipFill>
                      <a:blip r:embed="rId6"/>
                      <a:stretch>
                        <a:fillRect t="-18644" b="-15254"/>
                      </a:stretch>
                    </a:blipFill>
                    <a:ln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781C56B1-4231-6392-0828-C12D4E1CDB82}"/>
                    </a:ext>
                  </a:extLst>
                </p:cNvPr>
                <p:cNvGrpSpPr/>
                <p:nvPr/>
              </p:nvGrpSpPr>
              <p:grpSpPr>
                <a:xfrm>
                  <a:off x="7114592" y="64338"/>
                  <a:ext cx="2301156" cy="2873872"/>
                  <a:chOff x="8981999" y="783314"/>
                  <a:chExt cx="2301156" cy="2873872"/>
                </a:xfrm>
              </p:grpSpPr>
              <p:sp>
                <p:nvSpPr>
                  <p:cNvPr id="3" name="사각형: 둥근 모서리 2">
                    <a:extLst>
                      <a:ext uri="{FF2B5EF4-FFF2-40B4-BE49-F238E27FC236}">
                        <a16:creationId xmlns:a16="http://schemas.microsoft.com/office/drawing/2014/main" id="{52DCD3B8-7009-6A13-85EE-46FBA1117DB5}"/>
                      </a:ext>
                    </a:extLst>
                  </p:cNvPr>
                  <p:cNvSpPr/>
                  <p:nvPr/>
                </p:nvSpPr>
                <p:spPr>
                  <a:xfrm>
                    <a:off x="8981999" y="783316"/>
                    <a:ext cx="2301156" cy="2873870"/>
                  </a:xfrm>
                  <a:prstGeom prst="roundRect">
                    <a:avLst>
                      <a:gd name="adj" fmla="val 6501"/>
                    </a:avLst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9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F0264439-9726-AF6F-130C-A92D6D12E378}"/>
                      </a:ext>
                    </a:extLst>
                  </p:cNvPr>
                  <p:cNvSpPr/>
                  <p:nvPr/>
                </p:nvSpPr>
                <p:spPr>
                  <a:xfrm>
                    <a:off x="9077413" y="783314"/>
                    <a:ext cx="720169" cy="2798277"/>
                  </a:xfrm>
                  <a:prstGeom prst="roundRect">
                    <a:avLst/>
                  </a:prstGeom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9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MLP</a:t>
                    </a:r>
                    <a:endParaRPr lang="ko-KR" altLang="en-US" sz="9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1B05ABAF-988D-CAA6-EAEA-F97C59FC7A7A}"/>
                      </a:ext>
                    </a:extLst>
                  </p:cNvPr>
                  <p:cNvSpPr/>
                  <p:nvPr/>
                </p:nvSpPr>
                <p:spPr>
                  <a:xfrm>
                    <a:off x="10361269" y="867494"/>
                    <a:ext cx="766411" cy="665007"/>
                  </a:xfrm>
                  <a:prstGeom prst="roundRect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XYZ position offset</a:t>
                    </a:r>
                    <a:endParaRPr lang="ko-KR" altLang="en-US" sz="7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2EFB6BA2-5728-719B-1395-E3DCE1995A03}"/>
                      </a:ext>
                    </a:extLst>
                  </p:cNvPr>
                  <p:cNvSpPr/>
                  <p:nvPr/>
                </p:nvSpPr>
                <p:spPr>
                  <a:xfrm>
                    <a:off x="10374053" y="1584669"/>
                    <a:ext cx="720169" cy="614693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Scale</a:t>
                    </a:r>
                  </a:p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offset</a:t>
                    </a:r>
                    <a:endParaRPr lang="ko-KR" altLang="en-US" sz="7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22" name="직선 화살표 연결선 21">
                    <a:extLst>
                      <a:ext uri="{FF2B5EF4-FFF2-40B4-BE49-F238E27FC236}">
                        <a16:creationId xmlns:a16="http://schemas.microsoft.com/office/drawing/2014/main" id="{AC3A83C6-9FBC-6338-1F85-323D6E1F52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88328" y="1228914"/>
                    <a:ext cx="586805" cy="364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직선 화살표 연결선 22">
                    <a:extLst>
                      <a:ext uri="{FF2B5EF4-FFF2-40B4-BE49-F238E27FC236}">
                        <a16:creationId xmlns:a16="http://schemas.microsoft.com/office/drawing/2014/main" id="{A3160E14-F8F1-0F20-3A1D-78C2B8FAFB4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83941" y="1829368"/>
                    <a:ext cx="609927" cy="378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1CBCE778-67FE-6610-996B-93B3930037E1}"/>
                      </a:ext>
                    </a:extLst>
                  </p:cNvPr>
                  <p:cNvSpPr/>
                  <p:nvPr/>
                </p:nvSpPr>
                <p:spPr>
                  <a:xfrm>
                    <a:off x="10363969" y="2216808"/>
                    <a:ext cx="730254" cy="608544"/>
                  </a:xfrm>
                  <a:prstGeom prst="roundRect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Rotation offset</a:t>
                    </a:r>
                    <a:endParaRPr lang="ko-KR" altLang="en-US" sz="7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36" name="직선 화살표 연결선 35">
                    <a:extLst>
                      <a:ext uri="{FF2B5EF4-FFF2-40B4-BE49-F238E27FC236}">
                        <a16:creationId xmlns:a16="http://schemas.microsoft.com/office/drawing/2014/main" id="{A9912F6C-830F-31C6-B63B-219BC6F8728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83941" y="2464876"/>
                    <a:ext cx="58680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직선 화살표 연결선 96">
                    <a:extLst>
                      <a:ext uri="{FF2B5EF4-FFF2-40B4-BE49-F238E27FC236}">
                        <a16:creationId xmlns:a16="http://schemas.microsoft.com/office/drawing/2014/main" id="{E5661D3D-FF40-FDCA-5315-4CE3DFFA77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789124" y="3131738"/>
                    <a:ext cx="586805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2">
                    <a:schemeClr val="dk1"/>
                  </a:lnRef>
                  <a:fillRef idx="0">
                    <a:schemeClr val="dk1"/>
                  </a:fillRef>
                  <a:effectRef idx="1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8" name="사각형: 둥근 모서리 97">
                    <a:extLst>
                      <a:ext uri="{FF2B5EF4-FFF2-40B4-BE49-F238E27FC236}">
                        <a16:creationId xmlns:a16="http://schemas.microsoft.com/office/drawing/2014/main" id="{254200C9-774E-C8B0-E4AD-6D98F771A82C}"/>
                      </a:ext>
                    </a:extLst>
                  </p:cNvPr>
                  <p:cNvSpPr/>
                  <p:nvPr/>
                </p:nvSpPr>
                <p:spPr>
                  <a:xfrm>
                    <a:off x="10361269" y="2858197"/>
                    <a:ext cx="730254" cy="646695"/>
                  </a:xfrm>
                  <a:prstGeom prst="roundRect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7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Opacity</a:t>
                    </a:r>
                    <a:br>
                      <a:rPr lang="en-US" altLang="ko-KR" sz="7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</a:br>
                    <a:r>
                      <a:rPr lang="en-US" altLang="ko-KR" sz="7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offset</a:t>
                    </a:r>
                    <a:endParaRPr lang="ko-KR" altLang="en-US" sz="7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p:grpSp>
            <p:cxnSp>
              <p:nvCxnSpPr>
                <p:cNvPr id="103" name="직선 화살표 연결선 102">
                  <a:extLst>
                    <a:ext uri="{FF2B5EF4-FFF2-40B4-BE49-F238E27FC236}">
                      <a16:creationId xmlns:a16="http://schemas.microsoft.com/office/drawing/2014/main" id="{4201DEF1-C6AE-1D45-D375-D822D264E4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8943" y="985151"/>
                  <a:ext cx="332735" cy="19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사각형: 둥근 모서리 111">
                  <a:extLst>
                    <a:ext uri="{FF2B5EF4-FFF2-40B4-BE49-F238E27FC236}">
                      <a16:creationId xmlns:a16="http://schemas.microsoft.com/office/drawing/2014/main" id="{6A8CD81F-5E55-AC0F-2DE2-30FD4A5D306E}"/>
                    </a:ext>
                  </a:extLst>
                </p:cNvPr>
                <p:cNvSpPr/>
                <p:nvPr/>
              </p:nvSpPr>
              <p:spPr>
                <a:xfrm>
                  <a:off x="7114592" y="2974760"/>
                  <a:ext cx="2301156" cy="1026974"/>
                </a:xfrm>
                <a:prstGeom prst="roundRect">
                  <a:avLst>
                    <a:gd name="adj" fmla="val 6501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3" name="사각형: 둥근 모서리 112">
                  <a:extLst>
                    <a:ext uri="{FF2B5EF4-FFF2-40B4-BE49-F238E27FC236}">
                      <a16:creationId xmlns:a16="http://schemas.microsoft.com/office/drawing/2014/main" id="{25A9347B-22B0-2022-8122-F4F364990F52}"/>
                    </a:ext>
                  </a:extLst>
                </p:cNvPr>
                <p:cNvSpPr/>
                <p:nvPr/>
              </p:nvSpPr>
              <p:spPr>
                <a:xfrm>
                  <a:off x="7211958" y="3012114"/>
                  <a:ext cx="720169" cy="423895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MLP</a:t>
                  </a:r>
                  <a:endParaRPr lang="ko-KR" altLang="en-US" sz="9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4" name="사각형: 둥근 모서리 113">
                  <a:extLst>
                    <a:ext uri="{FF2B5EF4-FFF2-40B4-BE49-F238E27FC236}">
                      <a16:creationId xmlns:a16="http://schemas.microsoft.com/office/drawing/2014/main" id="{DF04D41D-1B03-B120-2BAF-E28DD338CC8C}"/>
                    </a:ext>
                  </a:extLst>
                </p:cNvPr>
                <p:cNvSpPr/>
                <p:nvPr/>
              </p:nvSpPr>
              <p:spPr>
                <a:xfrm>
                  <a:off x="8526461" y="3012112"/>
                  <a:ext cx="720169" cy="383486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Color RGB</a:t>
                  </a:r>
                  <a:endParaRPr lang="ko-KR" altLang="en-US" sz="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16" name="직선 화살표 연결선 115">
                  <a:extLst>
                    <a:ext uri="{FF2B5EF4-FFF2-40B4-BE49-F238E27FC236}">
                      <a16:creationId xmlns:a16="http://schemas.microsoft.com/office/drawing/2014/main" id="{535434DA-4C0D-9EE3-4552-C0EB262369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32128" y="3200955"/>
                  <a:ext cx="594334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사각형: 둥근 모서리 117">
                  <a:extLst>
                    <a:ext uri="{FF2B5EF4-FFF2-40B4-BE49-F238E27FC236}">
                      <a16:creationId xmlns:a16="http://schemas.microsoft.com/office/drawing/2014/main" id="{47A5A01A-6F36-6275-FA20-1F8B76C195A1}"/>
                    </a:ext>
                  </a:extLst>
                </p:cNvPr>
                <p:cNvSpPr/>
                <p:nvPr/>
              </p:nvSpPr>
              <p:spPr>
                <a:xfrm>
                  <a:off x="7210007" y="3493478"/>
                  <a:ext cx="720169" cy="393004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MLP</a:t>
                  </a:r>
                  <a:endParaRPr lang="ko-KR" altLang="en-US" sz="9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19" name="사각형: 둥근 모서리 118">
                  <a:extLst>
                    <a:ext uri="{FF2B5EF4-FFF2-40B4-BE49-F238E27FC236}">
                      <a16:creationId xmlns:a16="http://schemas.microsoft.com/office/drawing/2014/main" id="{DDEB2887-267A-01E0-534F-230A7AADC4B6}"/>
                    </a:ext>
                  </a:extLst>
                </p:cNvPr>
                <p:cNvSpPr/>
                <p:nvPr/>
              </p:nvSpPr>
              <p:spPr>
                <a:xfrm>
                  <a:off x="8540103" y="3555834"/>
                  <a:ext cx="720169" cy="371508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6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Color RGB offset</a:t>
                  </a:r>
                  <a:endParaRPr lang="ko-KR" altLang="en-US" sz="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20" name="직선 화살표 연결선 119">
                  <a:extLst>
                    <a:ext uri="{FF2B5EF4-FFF2-40B4-BE49-F238E27FC236}">
                      <a16:creationId xmlns:a16="http://schemas.microsoft.com/office/drawing/2014/main" id="{7D85BFE5-53AF-1C75-83D1-D7FD29CB65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30176" y="3696773"/>
                  <a:ext cx="609927" cy="378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21" name="더하기 기호 120">
                  <a:extLst>
                    <a:ext uri="{FF2B5EF4-FFF2-40B4-BE49-F238E27FC236}">
                      <a16:creationId xmlns:a16="http://schemas.microsoft.com/office/drawing/2014/main" id="{4D16D115-10E3-3ECC-A5D9-A785244AB5C2}"/>
                    </a:ext>
                  </a:extLst>
                </p:cNvPr>
                <p:cNvSpPr/>
                <p:nvPr/>
              </p:nvSpPr>
              <p:spPr>
                <a:xfrm>
                  <a:off x="8780074" y="3364232"/>
                  <a:ext cx="240224" cy="219446"/>
                </a:xfrm>
                <a:prstGeom prst="mathPlus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9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22" name="사각형: 둥근 모서리 121">
                  <a:extLst>
                    <a:ext uri="{FF2B5EF4-FFF2-40B4-BE49-F238E27FC236}">
                      <a16:creationId xmlns:a16="http://schemas.microsoft.com/office/drawing/2014/main" id="{6BB6B6F1-588B-2E41-A99C-881BA15538F1}"/>
                    </a:ext>
                  </a:extLst>
                </p:cNvPr>
                <p:cNvSpPr/>
                <p:nvPr/>
              </p:nvSpPr>
              <p:spPr>
                <a:xfrm>
                  <a:off x="9465599" y="3200955"/>
                  <a:ext cx="720169" cy="560557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9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Final RGB</a:t>
                  </a:r>
                  <a:endParaRPr lang="ko-KR" altLang="en-US" sz="9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cxnSp>
              <p:nvCxnSpPr>
                <p:cNvPr id="130" name="연결선: 꺾임 129">
                  <a:extLst>
                    <a:ext uri="{FF2B5EF4-FFF2-40B4-BE49-F238E27FC236}">
                      <a16:creationId xmlns:a16="http://schemas.microsoft.com/office/drawing/2014/main" id="{04F3B861-7C99-CB27-A7E7-E012EFEE849B}"/>
                    </a:ext>
                  </a:extLst>
                </p:cNvPr>
                <p:cNvCxnSpPr>
                  <a:cxnSpLocks/>
                  <a:stCxn id="114" idx="3"/>
                </p:cNvCxnSpPr>
                <p:nvPr/>
              </p:nvCxnSpPr>
              <p:spPr>
                <a:xfrm>
                  <a:off x="9246631" y="3203856"/>
                  <a:ext cx="320122" cy="263577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연결선: 꺾임 130">
                  <a:extLst>
                    <a:ext uri="{FF2B5EF4-FFF2-40B4-BE49-F238E27FC236}">
                      <a16:creationId xmlns:a16="http://schemas.microsoft.com/office/drawing/2014/main" id="{947964B1-EDF5-AAF0-BE73-1733310967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247204" y="3485707"/>
                  <a:ext cx="210793" cy="241080"/>
                </a:xfrm>
                <a:prstGeom prst="bentConnector3">
                  <a:avLst>
                    <a:gd name="adj1" fmla="val 72531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연결선: 꺾임 139">
                  <a:extLst>
                    <a:ext uri="{FF2B5EF4-FFF2-40B4-BE49-F238E27FC236}">
                      <a16:creationId xmlns:a16="http://schemas.microsoft.com/office/drawing/2014/main" id="{E7155F40-273B-FC41-04BD-C177BA804D47}"/>
                    </a:ext>
                  </a:extLst>
                </p:cNvPr>
                <p:cNvCxnSpPr>
                  <a:cxnSpLocks/>
                  <a:stCxn id="122" idx="2"/>
                  <a:endCxn id="96" idx="0"/>
                </p:cNvCxnSpPr>
                <p:nvPr/>
              </p:nvCxnSpPr>
              <p:spPr>
                <a:xfrm rot="5400000">
                  <a:off x="7170871" y="2679007"/>
                  <a:ext cx="1572310" cy="3737319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연결선: 꺾임 148">
                  <a:extLst>
                    <a:ext uri="{FF2B5EF4-FFF2-40B4-BE49-F238E27FC236}">
                      <a16:creationId xmlns:a16="http://schemas.microsoft.com/office/drawing/2014/main" id="{95D24B48-FDE5-E5CF-340C-3F17CBB443C5}"/>
                    </a:ext>
                  </a:extLst>
                </p:cNvPr>
                <p:cNvCxnSpPr>
                  <a:cxnSpLocks/>
                  <a:stCxn id="3" idx="3"/>
                </p:cNvCxnSpPr>
                <p:nvPr/>
              </p:nvCxnSpPr>
              <p:spPr>
                <a:xfrm>
                  <a:off x="9415748" y="1501275"/>
                  <a:ext cx="1244964" cy="3832548"/>
                </a:xfrm>
                <a:prstGeom prst="bentConnector2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5" name="사각형: 둥근 모서리 154">
                      <a:extLst>
                        <a:ext uri="{FF2B5EF4-FFF2-40B4-BE49-F238E27FC236}">
                          <a16:creationId xmlns:a16="http://schemas.microsoft.com/office/drawing/2014/main" id="{D53DBA98-C172-ADAE-A52B-14380C4415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983269" y="4433178"/>
                      <a:ext cx="1366934" cy="560557"/>
                    </a:xfrm>
                    <a:prstGeom prst="roundRect">
                      <a:avLst/>
                    </a:prstGeom>
                    <a:solidFill>
                      <a:schemeClr val="accent3">
                        <a:lumMod val="20000"/>
                        <a:lumOff val="80000"/>
                      </a:schemeClr>
                    </a:solidFill>
                    <a:ln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ko-KR" altLang="en-US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ko-KR" altLang="en-US" sz="9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ko-KR" altLang="en-US" sz="9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ko-KR" altLang="en-US" sz="9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altLang="ko-KR" sz="9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𝒐</m:t>
                            </m:r>
                          </m:oMath>
                        </m:oMathPara>
                      </a14:m>
                      <a:endParaRPr lang="ko-KR" altLang="en-US" sz="9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55" name="사각형: 둥근 모서리 154">
                      <a:extLst>
                        <a:ext uri="{FF2B5EF4-FFF2-40B4-BE49-F238E27FC236}">
                          <a16:creationId xmlns:a16="http://schemas.microsoft.com/office/drawing/2014/main" id="{D53DBA98-C172-ADAE-A52B-14380C44156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983269" y="4433178"/>
                      <a:ext cx="1366934" cy="560557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6" name="순서도: 논리합 155">
                  <a:extLst>
                    <a:ext uri="{FF2B5EF4-FFF2-40B4-BE49-F238E27FC236}">
                      <a16:creationId xmlns:a16="http://schemas.microsoft.com/office/drawing/2014/main" id="{30F8F184-B1F5-38B8-FEEC-A46B83813CCB}"/>
                    </a:ext>
                  </a:extLst>
                </p:cNvPr>
                <p:cNvSpPr/>
                <p:nvPr/>
              </p:nvSpPr>
              <p:spPr>
                <a:xfrm>
                  <a:off x="10523085" y="5468185"/>
                  <a:ext cx="275253" cy="279918"/>
                </a:xfrm>
                <a:prstGeom prst="flowChartOr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159" name="그림 158">
                <a:extLst>
                  <a:ext uri="{FF2B5EF4-FFF2-40B4-BE49-F238E27FC236}">
                    <a16:creationId xmlns:a16="http://schemas.microsoft.com/office/drawing/2014/main" id="{461FA325-1ED3-C099-742A-0738BB213C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07913" y="1853207"/>
                <a:ext cx="1085350" cy="1237679"/>
              </a:xfrm>
              <a:prstGeom prst="rect">
                <a:avLst/>
              </a:prstGeom>
            </p:spPr>
          </p:pic>
          <p:pic>
            <p:nvPicPr>
              <p:cNvPr id="163" name="그림 162">
                <a:extLst>
                  <a:ext uri="{FF2B5EF4-FFF2-40B4-BE49-F238E27FC236}">
                    <a16:creationId xmlns:a16="http://schemas.microsoft.com/office/drawing/2014/main" id="{019D43AE-FFE6-4300-311E-C506EF317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12924" y="2460886"/>
                <a:ext cx="2733749" cy="1260000"/>
              </a:xfrm>
              <a:prstGeom prst="rect">
                <a:avLst/>
              </a:prstGeom>
            </p:spPr>
          </p:pic>
          <p:pic>
            <p:nvPicPr>
              <p:cNvPr id="165" name="그림 164">
                <a:extLst>
                  <a:ext uri="{FF2B5EF4-FFF2-40B4-BE49-F238E27FC236}">
                    <a16:creationId xmlns:a16="http://schemas.microsoft.com/office/drawing/2014/main" id="{A5345946-C8D9-3F8F-D4D8-39BAF8240F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t="1544"/>
              <a:stretch>
                <a:fillRect/>
              </a:stretch>
            </p:blipFill>
            <p:spPr>
              <a:xfrm>
                <a:off x="9010613" y="358205"/>
                <a:ext cx="2735383" cy="1260000"/>
              </a:xfrm>
              <a:prstGeom prst="rect">
                <a:avLst/>
              </a:prstGeom>
            </p:spPr>
          </p:pic>
          <p:cxnSp>
            <p:nvCxnSpPr>
              <p:cNvPr id="166" name="직선 화살표 연결선 165">
                <a:extLst>
                  <a:ext uri="{FF2B5EF4-FFF2-40B4-BE49-F238E27FC236}">
                    <a16:creationId xmlns:a16="http://schemas.microsoft.com/office/drawing/2014/main" id="{E5180DD1-CC5E-1E79-A615-AFD5C33A5C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97579" y="3467929"/>
                <a:ext cx="1577820" cy="85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8" name="사각형: 둥근 모서리 167">
                <a:extLst>
                  <a:ext uri="{FF2B5EF4-FFF2-40B4-BE49-F238E27FC236}">
                    <a16:creationId xmlns:a16="http://schemas.microsoft.com/office/drawing/2014/main" id="{D4ED44DA-6C71-6360-9C7E-08F19A667D94}"/>
                  </a:ext>
                </a:extLst>
              </p:cNvPr>
              <p:cNvSpPr/>
              <p:nvPr/>
            </p:nvSpPr>
            <p:spPr>
              <a:xfrm>
                <a:off x="7907839" y="3299330"/>
                <a:ext cx="939920" cy="328597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Rasterization</a:t>
                </a:r>
                <a:endParaRPr lang="ko-KR" altLang="en-US" sz="9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" name="설명선: 왼쪽/오른쪽 화살표 183">
                <a:extLst>
                  <a:ext uri="{FF2B5EF4-FFF2-40B4-BE49-F238E27FC236}">
                    <a16:creationId xmlns:a16="http://schemas.microsoft.com/office/drawing/2014/main" id="{E4577EDE-F994-6673-6080-C9C435F241CB}"/>
                  </a:ext>
                </a:extLst>
              </p:cNvPr>
              <p:cNvSpPr/>
              <p:nvPr/>
            </p:nvSpPr>
            <p:spPr>
              <a:xfrm rot="5400000">
                <a:off x="9969399" y="1365805"/>
                <a:ext cx="817808" cy="1330993"/>
              </a:xfrm>
              <a:prstGeom prst="leftRightArrowCallout">
                <a:avLst>
                  <a:gd name="adj1" fmla="val 12959"/>
                  <a:gd name="adj2" fmla="val 14595"/>
                  <a:gd name="adj3" fmla="val 9702"/>
                  <a:gd name="adj4" fmla="val 65921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A4C8622D-72A5-85FD-6C52-7A1D8DB518FF}"/>
                  </a:ext>
                </a:extLst>
              </p:cNvPr>
              <p:cNvSpPr txBox="1"/>
              <p:nvPr/>
            </p:nvSpPr>
            <p:spPr>
              <a:xfrm>
                <a:off x="9712806" y="1783775"/>
                <a:ext cx="133099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05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Monocular prior loss</a:t>
                </a:r>
                <a:endParaRPr lang="ko-KR" altLang="en-US" sz="105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BDE82DC6-910C-AFF0-8E6D-0694E37EC689}"/>
                </a:ext>
              </a:extLst>
            </p:cNvPr>
            <p:cNvSpPr txBox="1"/>
            <p:nvPr/>
          </p:nvSpPr>
          <p:spPr>
            <a:xfrm>
              <a:off x="10137350" y="5123533"/>
              <a:ext cx="1330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Rendered images</a:t>
              </a:r>
              <a:endParaRPr lang="ko-KR" alt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0E34B215-6640-F017-476D-1B717A4CE667}"/>
                </a:ext>
              </a:extLst>
            </p:cNvPr>
            <p:cNvSpPr txBox="1"/>
            <p:nvPr/>
          </p:nvSpPr>
          <p:spPr>
            <a:xfrm>
              <a:off x="10137350" y="1440532"/>
              <a:ext cx="1330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05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Monocular priors</a:t>
              </a:r>
              <a:endParaRPr lang="ko-KR" alt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F73BDB78-F040-5767-3900-696B5A2B85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4" y="-146138"/>
            <a:ext cx="12192000" cy="428017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77A9876D-0369-5CE2-7D64-32B29F6E06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24" y="2639555"/>
            <a:ext cx="12192000" cy="428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46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36A3A-B54D-4E26-F0B1-BE9D4D01E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5C65CA3B-6D9F-A1D4-F25E-2FDEB3A92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ko-KR" altLang="en-US" err="1"/>
              <a:t>방미공</a:t>
            </a:r>
            <a:r>
              <a:rPr lang="ko-KR" altLang="en-US"/>
              <a:t> 심사 의견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485190A5-102E-105C-986D-3FE077C7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26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DDF71FBA-0E13-5EEA-94E5-39CFBB7F6E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245" y="864973"/>
                <a:ext cx="12103510" cy="5927713"/>
              </a:xfrm>
            </p:spPr>
            <p:txBody>
              <a:bodyPr vert="horz" lIns="91440" tIns="45720" rIns="91440" bIns="45720" rtlCol="0" anchor="t">
                <a:noAutofit/>
              </a:bodyPr>
              <a:lstStyle/>
              <a:p>
                <a:pPr marL="0" indent="0">
                  <a:buNone/>
                </a:pPr>
                <a:r>
                  <a:rPr lang="en-US" altLang="ko-KR" sz="1800" b="1" dirty="0">
                    <a:solidFill>
                      <a:schemeClr val="tx1"/>
                    </a:solidFill>
                    <a:latin typeface="Malgun Gothic"/>
                  </a:rPr>
                  <a:t>Q6. </a:t>
                </a:r>
                <a:r>
                  <a:rPr lang="ko-KR" altLang="en-US" sz="1800" b="1" dirty="0">
                    <a:solidFill>
                      <a:schemeClr val="tx1"/>
                    </a:solidFill>
                    <a:latin typeface="Malgun Gothic"/>
                  </a:rPr>
                  <a:t>비교 모델</a:t>
                </a:r>
                <a:endParaRPr lang="en-US" altLang="ko-KR" sz="1800" b="1" dirty="0">
                  <a:solidFill>
                    <a:schemeClr val="tx1"/>
                  </a:solidFill>
                  <a:latin typeface="Malgun Gothic"/>
                </a:endParaRPr>
              </a:p>
              <a:p>
                <a:pPr marL="0" indent="0">
                  <a:buNone/>
                </a:pPr>
                <a:endParaRPr lang="en-US" altLang="ko-KR" sz="1400" b="1" dirty="0">
                  <a:solidFill>
                    <a:schemeClr val="tx1"/>
                  </a:solidFill>
                  <a:latin typeface="Malgun Gothic"/>
                </a:endParaRPr>
              </a:p>
              <a:p>
                <a:pPr marL="0" indent="0">
                  <a:buNone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Malgun Gothic"/>
                  </a:rPr>
                  <a:t>10/17 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Malgun Gothic"/>
                  </a:rPr>
                  <a:t>심사 의견</a:t>
                </a:r>
                <a:endParaRPr lang="en-US" altLang="ko-KR" sz="1400" b="1" dirty="0">
                  <a:solidFill>
                    <a:schemeClr val="tx1"/>
                  </a:solidFill>
                  <a:latin typeface="Malgun Gothic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𝑠𝑜</m:t>
                        </m:r>
                      </m:sub>
                    </m:sSub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𝑠𝑜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𝑟𝑛</m:t>
                        </m:r>
                      </m:sub>
                    </m:sSub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𝑟𝑛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𝑟𝑑</m:t>
                        </m:r>
                      </m:sub>
                    </m:sSub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𝑟𝑑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ko-KR" altLang="en-US" sz="1400" dirty="0"/>
              </a:p>
              <a:p>
                <a:pPr marL="0" indent="0">
                  <a:buNone/>
                </a:pPr>
                <a:endParaRPr lang="en-US" altLang="ko-KR" sz="1400" b="1" dirty="0">
                  <a:solidFill>
                    <a:schemeClr val="tx1"/>
                  </a:solidFill>
                  <a:latin typeface="Malgun Gothic"/>
                </a:endParaRPr>
              </a:p>
              <a:p>
                <a:pPr marL="0" indent="0">
                  <a:buNone/>
                </a:pPr>
                <a:r>
                  <a:rPr lang="en-US" altLang="ko-KR" sz="1400" dirty="0">
                    <a:solidFill>
                      <a:schemeClr val="tx1"/>
                    </a:solidFill>
                    <a:latin typeface="Malgun Gothic"/>
                  </a:rPr>
                  <a:t>-</a:t>
                </a:r>
                <a:endParaRPr lang="en-US" altLang="ko-KR" sz="1400" b="1" dirty="0">
                  <a:solidFill>
                    <a:schemeClr val="tx1"/>
                  </a:solidFill>
                  <a:latin typeface="Malgun Gothic"/>
                </a:endParaRPr>
              </a:p>
              <a:p>
                <a:pPr marL="0" indent="0">
                  <a:buNone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Malgun Gothic"/>
                  </a:rPr>
                  <a:t>10/21 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Malgun Gothic"/>
                  </a:rPr>
                  <a:t>심사 의견</a:t>
                </a:r>
                <a:endParaRPr lang="en-US" altLang="ko-KR" sz="1400" b="1" dirty="0">
                  <a:solidFill>
                    <a:schemeClr val="tx1"/>
                  </a:solidFill>
                  <a:latin typeface="Malgun Gothic"/>
                </a:endParaRPr>
              </a:p>
              <a:p>
                <a:pPr marL="0" indent="0">
                  <a:buNone/>
                </a:pPr>
                <a:r>
                  <a:rPr lang="en-US" altLang="ko-KR" sz="1400" dirty="0">
                    <a:solidFill>
                      <a:schemeClr val="tx1"/>
                    </a:solidFill>
                    <a:latin typeface="Malgun Gothic"/>
                  </a:rPr>
                  <a:t>5️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Malgun Gothic"/>
                  </a:rPr>
                  <a:t>비교 연구 및 참고문헌 보완</a:t>
                </a:r>
              </a:p>
              <a:p>
                <a:pPr lvl="1"/>
                <a:r>
                  <a:rPr lang="ko-KR" altLang="en-US" sz="1400" dirty="0">
                    <a:solidFill>
                      <a:schemeClr val="tx1"/>
                    </a:solidFill>
                    <a:latin typeface="Malgun Gothic"/>
                  </a:rPr>
                  <a:t>비교 대상인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Malgun Gothic"/>
                  </a:rPr>
                  <a:t>Multi-GART, </a:t>
                </a:r>
                <a:r>
                  <a:rPr lang="en-US" altLang="ko-KR" sz="1400" dirty="0" err="1">
                    <a:solidFill>
                      <a:schemeClr val="tx1"/>
                    </a:solidFill>
                    <a:latin typeface="Malgun Gothic"/>
                  </a:rPr>
                  <a:t>GeoAvatar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Malgun Gothic"/>
                  </a:rPr>
                  <a:t>의 출처 및 인용이 본문 내 명시되어야 함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Malgun Gothic"/>
                  </a:rPr>
                  <a:t>.</a:t>
                </a:r>
              </a:p>
              <a:p>
                <a:pPr lvl="1"/>
                <a:r>
                  <a:rPr lang="ko-KR" altLang="en-US" sz="1400" dirty="0">
                    <a:solidFill>
                      <a:schemeClr val="tx1"/>
                    </a:solidFill>
                    <a:latin typeface="Malgun Gothic"/>
                  </a:rPr>
                  <a:t>본 연구가 기반으로 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Malgun Gothic"/>
                  </a:rPr>
                  <a:t>4D Gaussian Splatting (CVPR 2024)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Malgun Gothic"/>
                  </a:rPr>
                  <a:t>및 </a:t>
                </a:r>
                <a:r>
                  <a:rPr lang="en-US" altLang="ko-KR" sz="1400" dirty="0" err="1">
                    <a:solidFill>
                      <a:schemeClr val="tx1"/>
                    </a:solidFill>
                    <a:latin typeface="Malgun Gothic"/>
                  </a:rPr>
                  <a:t>HexPlane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Malgun Gothic"/>
                  </a:rPr>
                  <a:t>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Malgun Gothic"/>
                  </a:rPr>
                  <a:t>원 논문과의 비교 분석이 포함되면 </a:t>
                </a:r>
                <a:r>
                  <a:rPr lang="ko-KR" altLang="en-US" sz="1400" dirty="0" err="1">
                    <a:solidFill>
                      <a:schemeClr val="tx1"/>
                    </a:solidFill>
                    <a:latin typeface="Malgun Gothic"/>
                  </a:rPr>
                  <a:t>기여점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Malgun Gothic"/>
                  </a:rPr>
                  <a:t> 명확화 가능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Malgun Gothic"/>
                  </a:rPr>
                  <a:t>.</a:t>
                </a:r>
              </a:p>
              <a:p>
                <a:pPr lvl="1"/>
                <a:r>
                  <a:rPr lang="ko-KR" altLang="en-US" sz="1400" dirty="0">
                    <a:solidFill>
                      <a:schemeClr val="tx1"/>
                    </a:solidFill>
                    <a:latin typeface="Malgun Gothic"/>
                  </a:rPr>
                  <a:t>표 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Malgun Gothic"/>
                  </a:rPr>
                  <a:t>2 </a:t>
                </a:r>
                <a:r>
                  <a:rPr lang="ko-KR" altLang="en-US" sz="1400" dirty="0">
                    <a:solidFill>
                      <a:schemeClr val="tx1"/>
                    </a:solidFill>
                    <a:latin typeface="Malgun Gothic"/>
                  </a:rPr>
                  <a:t>내 비교 방법론의 참고문헌 출처 추가 필요</a:t>
                </a:r>
                <a:r>
                  <a:rPr lang="en-US" altLang="ko-KR" sz="1400" dirty="0">
                    <a:solidFill>
                      <a:schemeClr val="tx1"/>
                    </a:solidFill>
                    <a:latin typeface="Malgun Gothic"/>
                  </a:rPr>
                  <a:t>.</a:t>
                </a:r>
              </a:p>
              <a:p>
                <a:pPr marL="0" indent="0">
                  <a:buNone/>
                </a:pPr>
                <a:br>
                  <a:rPr lang="en-US" altLang="ko-KR" sz="600" dirty="0">
                    <a:solidFill>
                      <a:schemeClr val="tx1"/>
                    </a:solidFill>
                    <a:ea typeface="+mn-lt"/>
                    <a:cs typeface="+mn-lt"/>
                  </a:rPr>
                </a:br>
                <a:r>
                  <a:rPr lang="en-US" altLang="ko-KR" sz="600" dirty="0">
                    <a:solidFill>
                      <a:schemeClr val="tx1"/>
                    </a:solidFill>
                    <a:ea typeface="+mn-lt"/>
                    <a:cs typeface="+mn-lt"/>
                  </a:rPr>
                  <a:t> </a:t>
                </a:r>
              </a:p>
              <a:p>
                <a:pPr marL="0" indent="0">
                  <a:buNone/>
                </a:pPr>
                <a:endParaRPr lang="en-US" sz="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내용 개체 틀 2">
                <a:extLst>
                  <a:ext uri="{FF2B5EF4-FFF2-40B4-BE49-F238E27FC236}">
                    <a16:creationId xmlns:a16="http://schemas.microsoft.com/office/drawing/2014/main" id="{DDF71FBA-0E13-5EEA-94E5-39CFBB7F6E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45" y="864973"/>
                <a:ext cx="12103510" cy="5927713"/>
              </a:xfrm>
              <a:blipFill>
                <a:blip r:embed="rId3"/>
                <a:stretch>
                  <a:fillRect l="-4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F74CEE-FEEC-F833-D497-605F56D4DB9B}"/>
                  </a:ext>
                </a:extLst>
              </p:cNvPr>
              <p:cNvSpPr txBox="1"/>
              <p:nvPr/>
            </p:nvSpPr>
            <p:spPr>
              <a:xfrm>
                <a:off x="5577373" y="2971800"/>
                <a:ext cx="3362011" cy="304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sSub>
                        <m:sSub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ko-KR" alt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𝛿𝜇</m:t>
                              </m:r>
                              <m:r>
                                <a:rPr lang="ko-KR" altLang="en-US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</m:d>
                        </m:e>
                        <m:sup>
                          <m:r>
                            <a:rPr lang="ko-KR" altLang="en-US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F74CEE-FEEC-F833-D497-605F56D4D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73" y="2971800"/>
                <a:ext cx="3362011" cy="304763"/>
              </a:xfrm>
              <a:prstGeom prst="rect">
                <a:avLst/>
              </a:prstGeom>
              <a:blipFill>
                <a:blip r:embed="rId4"/>
                <a:stretch>
                  <a:fillRect l="-907" b="-2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C21481-A992-5FEC-1407-172BC1906993}"/>
                  </a:ext>
                </a:extLst>
              </p:cNvPr>
              <p:cNvSpPr txBox="1"/>
              <p:nvPr/>
            </p:nvSpPr>
            <p:spPr>
              <a:xfrm>
                <a:off x="2723643" y="1338944"/>
                <a:ext cx="6273064" cy="6043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ko-KR" altLang="en-US" b="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ko-KR" altLang="en-US" b="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ko-KR" alt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𝑠𝑜</m:t>
                        </m:r>
                      </m:sub>
                    </m:sSub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𝑠𝑜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altLang="ko-KR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𝑟𝑛</m:t>
                        </m:r>
                      </m:sub>
                    </m:sSub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𝑟𝑑</m:t>
                        </m:r>
                      </m:sub>
                    </m:sSub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𝑟𝑑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𝑟𝑒𝑔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altLang="ko-KR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ko-KR" alt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ko-KR" alt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𝛿𝜇</m:t>
                            </m:r>
                            <m:r>
                              <a:rPr lang="ko-KR" altLang="en-US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ko-KR" altLang="en-US" i="1" dirty="0">
                                <a:latin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en-US" altLang="ko-KR" i="1" dirty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</m:d>
                      </m:e>
                      <m:sup>
                        <m:r>
                          <a:rPr lang="ko-KR" altLang="en-US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/>
                  <a:t>+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𝑡𝑣</m:t>
                        </m:r>
                      </m:sub>
                    </m:sSub>
                  </m:oMath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C21481-A992-5FEC-1407-172BC1906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3643" y="1338944"/>
                <a:ext cx="6273064" cy="604333"/>
              </a:xfrm>
              <a:prstGeom prst="rect">
                <a:avLst/>
              </a:prstGeom>
              <a:blipFill>
                <a:blip r:embed="rId5"/>
                <a:stretch>
                  <a:fillRect l="-1361" r="-97" b="-1717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3D3E31-0391-3805-F692-ED629325A71E}"/>
                  </a:ext>
                </a:extLst>
              </p:cNvPr>
              <p:cNvSpPr txBox="1"/>
              <p:nvPr/>
            </p:nvSpPr>
            <p:spPr>
              <a:xfrm>
                <a:off x="5720442" y="3596617"/>
                <a:ext cx="4055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𝑡𝑣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D3D3E31-0391-3805-F692-ED629325A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442" y="3596617"/>
                <a:ext cx="405560" cy="276999"/>
              </a:xfrm>
              <a:prstGeom prst="rect">
                <a:avLst/>
              </a:prstGeom>
              <a:blipFill>
                <a:blip r:embed="rId6"/>
                <a:stretch>
                  <a:fillRect l="-8955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4294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F526D-6927-A0D3-C7AA-8FF5D8A58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73DD106E-F82E-E88C-D258-CFB21ED4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z="900" smtClean="0"/>
              <a:t>27</a:t>
            </a:fld>
            <a:endParaRPr lang="ko-KR" altLang="en-US" sz="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3665A6-700A-1CA0-2D93-CBC24EDDAE8F}"/>
                  </a:ext>
                </a:extLst>
              </p:cNvPr>
              <p:cNvSpPr txBox="1"/>
              <p:nvPr/>
            </p:nvSpPr>
            <p:spPr>
              <a:xfrm>
                <a:off x="5638022" y="2971800"/>
                <a:ext cx="3002424" cy="2821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여기에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수식을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 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입력하십시오</a:t>
                      </a:fld>
                      <a:fld id="{825F15A7-03F4-43D7-82C5-3E23DA2F108C}" type="mathplaceholder">
                        <a:rPr lang="ko-KR" altLang="en-US" i="1" smtClean="0">
                          <a:latin typeface="Cambria Math" panose="02040503050406030204" pitchFamily="18" charset="0"/>
                        </a:rPr>
                        <a:t>.</a:t>
                      </a:fl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C3665A6-700A-1CA0-2D93-CBC24EDDA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022" y="2971800"/>
                <a:ext cx="3002424" cy="282193"/>
              </a:xfrm>
              <a:prstGeom prst="rect">
                <a:avLst/>
              </a:prstGeom>
              <a:blipFill>
                <a:blip r:embed="rId3"/>
                <a:stretch>
                  <a:fillRect l="-1829" t="-8696" r="-610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220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A7F2D-606A-8487-0A95-1E24C8790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B3439630-9B97-AD15-08A6-40C7BC6BE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en-US" altLang="ko-KR" b="1" dirty="0"/>
              <a:t>1. </a:t>
            </a:r>
            <a:r>
              <a:rPr lang="ko-KR" altLang="ko-KR" b="1" dirty="0"/>
              <a:t>연구 목적</a:t>
            </a:r>
            <a:endParaRPr lang="en-US" altLang="ko-KR" b="1" dirty="0"/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3514F684-FA05-26AF-7EC6-8E4B0BE5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8DF0306C-34BE-E651-B3D2-2D3C07E73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" y="864973"/>
            <a:ext cx="12103510" cy="5927713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ko-KR" altLang="en-US" sz="1600" dirty="0">
              <a:solidFill>
                <a:schemeClr val="tx1"/>
              </a:solidFill>
            </a:endParaRPr>
          </a:p>
          <a:p>
            <a:endParaRPr lang="ko-KR" alt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E03B75-DDA3-86BF-9094-53797354D5D6}"/>
              </a:ext>
            </a:extLst>
          </p:cNvPr>
          <p:cNvSpPr txBox="1">
            <a:spLocks/>
          </p:cNvSpPr>
          <p:nvPr/>
        </p:nvSpPr>
        <p:spPr>
          <a:xfrm>
            <a:off x="2014" y="850651"/>
            <a:ext cx="12103510" cy="5927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>
              <a:solidFill>
                <a:schemeClr val="tx1"/>
              </a:solidFill>
            </a:endParaRPr>
          </a:p>
          <a:p>
            <a:endParaRPr lang="ko-KR" altLang="en-US" sz="160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34CE5B2-010E-FBF0-4636-504E5AD95254}"/>
              </a:ext>
            </a:extLst>
          </p:cNvPr>
          <p:cNvSpPr txBox="1">
            <a:spLocks/>
          </p:cNvSpPr>
          <p:nvPr/>
        </p:nvSpPr>
        <p:spPr>
          <a:xfrm>
            <a:off x="86476" y="865891"/>
            <a:ext cx="12103510" cy="5927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ko-KR" sz="1800" dirty="0"/>
              <a:t>강화학습을 이용해 </a:t>
            </a:r>
            <a:r>
              <a:rPr lang="ko-KR" altLang="ko-KR" sz="1800" dirty="0" err="1"/>
              <a:t>스도쿠</a:t>
            </a:r>
            <a:r>
              <a:rPr lang="ko-KR" altLang="ko-KR" sz="1800" dirty="0"/>
              <a:t> 퍼즐을 해결하는 에이전트를 설계</a:t>
            </a:r>
            <a:r>
              <a:rPr lang="en-US" altLang="ko-KR" sz="1800" dirty="0"/>
              <a:t>·</a:t>
            </a:r>
            <a:r>
              <a:rPr lang="ko-KR" altLang="ko-KR" sz="1800" dirty="0"/>
              <a:t>학</a:t>
            </a:r>
            <a:r>
              <a:rPr lang="ko-KR" altLang="en-US" sz="1800" dirty="0"/>
              <a:t>습</a:t>
            </a:r>
            <a:endParaRPr lang="en-US" altLang="ko-KR" sz="1800" dirty="0"/>
          </a:p>
          <a:p>
            <a:pPr marL="285750" indent="-285750"/>
            <a:r>
              <a:rPr lang="en-US" altLang="ko-KR" sz="1800" dirty="0"/>
              <a:t>MLP</a:t>
            </a:r>
            <a:r>
              <a:rPr lang="ko-KR" altLang="ko-KR" sz="1800" dirty="0"/>
              <a:t>가 아닌 </a:t>
            </a:r>
            <a:r>
              <a:rPr lang="en-US" altLang="ko-KR" sz="1800" dirty="0"/>
              <a:t>Graph Neural Network</a:t>
            </a:r>
            <a:r>
              <a:rPr lang="ko-KR" altLang="ko-KR" sz="1800" dirty="0"/>
              <a:t>기반 정책을 설계하고</a:t>
            </a:r>
            <a:r>
              <a:rPr lang="en-US" altLang="ko-KR" sz="1800" dirty="0"/>
              <a:t>, </a:t>
            </a:r>
            <a:r>
              <a:rPr lang="ko-KR" altLang="ko-KR" sz="1800" dirty="0"/>
              <a:t>정책 학습에는 </a:t>
            </a:r>
            <a:r>
              <a:rPr lang="en-US" altLang="ko-KR" sz="1800" dirty="0"/>
              <a:t>PPO </a:t>
            </a:r>
            <a:r>
              <a:rPr lang="ko-KR" altLang="ko-KR" sz="1800" dirty="0"/>
              <a:t>알고리즘을 사용</a:t>
            </a:r>
            <a:endParaRPr lang="en-US" altLang="ko-KR" sz="1800" dirty="0"/>
          </a:p>
          <a:p>
            <a:pPr marL="285750" indent="-285750"/>
            <a:r>
              <a:rPr lang="ko-KR" altLang="ko-KR" sz="1800" dirty="0" err="1"/>
              <a:t>스도쿠의</a:t>
            </a:r>
            <a:r>
              <a:rPr lang="ko-KR" altLang="ko-KR" sz="1800" dirty="0"/>
              <a:t> 경우 </a:t>
            </a:r>
            <a:r>
              <a:rPr lang="ko-KR" altLang="ko-KR" sz="1800" dirty="0" err="1"/>
              <a:t>백트랙킹</a:t>
            </a:r>
            <a:r>
              <a:rPr lang="ko-KR" altLang="ko-KR" sz="1800" dirty="0"/>
              <a:t> 방식으로 정확하게 푸는 알고리즘이 존재하지만 강화학습만을 사용해 문제를 해결하고자 </a:t>
            </a:r>
            <a:r>
              <a:rPr lang="ko-KR" altLang="en-US" sz="1800" dirty="0"/>
              <a:t>함</a:t>
            </a:r>
            <a:r>
              <a:rPr lang="en-US" altLang="ko-KR" sz="1800" dirty="0"/>
              <a:t>.</a:t>
            </a:r>
            <a:br>
              <a:rPr lang="en-US" altLang="ko-KR" dirty="0"/>
            </a:b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4" name="그림 13" descr="텍스트, 번호, 사각형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52F6D0-EE9E-F345-9BFE-1EC039E3B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3"/>
          <a:stretch>
            <a:fillRect/>
          </a:stretch>
        </p:blipFill>
        <p:spPr>
          <a:xfrm>
            <a:off x="4733633" y="3269452"/>
            <a:ext cx="2640272" cy="25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65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78824-F682-1F38-7DF4-57A9608C8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07192DB6-F416-AD0C-2248-B90797A27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en-US" altLang="ko-KR" b="1" dirty="0"/>
              <a:t>2. </a:t>
            </a:r>
            <a:r>
              <a:rPr lang="ko-KR" altLang="ko-KR" b="1" dirty="0"/>
              <a:t>환경 및 문제 설계 </a:t>
            </a:r>
            <a:endParaRPr lang="ko-KR" altLang="ko-KR" dirty="0"/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336EDC61-DB40-4978-C224-6F81B2CEB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3287ABB2-3196-8FC3-D7DA-4A325CD10F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" y="864973"/>
            <a:ext cx="12103510" cy="5927713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ko-KR" altLang="en-US" sz="1600" dirty="0">
              <a:solidFill>
                <a:schemeClr val="tx1"/>
              </a:solidFill>
            </a:endParaRPr>
          </a:p>
          <a:p>
            <a:endParaRPr lang="ko-KR" alt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976EEC-1C97-DB81-B597-CE22E0E7EB6E}"/>
              </a:ext>
            </a:extLst>
          </p:cNvPr>
          <p:cNvSpPr txBox="1">
            <a:spLocks/>
          </p:cNvSpPr>
          <p:nvPr/>
        </p:nvSpPr>
        <p:spPr>
          <a:xfrm>
            <a:off x="2014" y="850651"/>
            <a:ext cx="12103510" cy="5927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>
              <a:solidFill>
                <a:schemeClr val="tx1"/>
              </a:solidFill>
            </a:endParaRPr>
          </a:p>
          <a:p>
            <a:endParaRPr lang="ko-KR" altLang="en-US" sz="160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3E76707-B217-7EAB-8A69-346580E888E7}"/>
              </a:ext>
            </a:extLst>
          </p:cNvPr>
          <p:cNvSpPr txBox="1">
            <a:spLocks/>
          </p:cNvSpPr>
          <p:nvPr/>
        </p:nvSpPr>
        <p:spPr>
          <a:xfrm>
            <a:off x="86476" y="865891"/>
            <a:ext cx="12103510" cy="5927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ko-KR" sz="2000" dirty="0" err="1"/>
              <a:t>스도쿠</a:t>
            </a:r>
            <a:r>
              <a:rPr lang="ko-KR" altLang="ko-KR" sz="2000" dirty="0"/>
              <a:t> 퍼즐은 전형적인 제약 만족 문제이며</a:t>
            </a:r>
            <a:r>
              <a:rPr lang="en-US" altLang="ko-KR" sz="2000" dirty="0"/>
              <a:t>, </a:t>
            </a:r>
            <a:r>
              <a:rPr lang="ko-KR" altLang="ko-KR" sz="2000" dirty="0"/>
              <a:t>각 상태에서 가능한 행동의 수가 일정하지 않고</a:t>
            </a:r>
            <a:r>
              <a:rPr lang="en-US" altLang="ko-KR" sz="2000" dirty="0"/>
              <a:t>, </a:t>
            </a:r>
            <a:r>
              <a:rPr lang="ko-KR" altLang="ko-KR" sz="2000" b="1" dirty="0"/>
              <a:t>퍼즐 구조 내 전역적 제약</a:t>
            </a:r>
            <a:r>
              <a:rPr lang="ko-KR" altLang="ko-KR" sz="2000" dirty="0"/>
              <a:t>이 존재한다</a:t>
            </a:r>
            <a:r>
              <a:rPr lang="en-US" altLang="ko-KR" sz="2000" dirty="0"/>
              <a:t>. </a:t>
            </a:r>
            <a:r>
              <a:rPr lang="ko-KR" altLang="ko-KR" sz="2000" dirty="0"/>
              <a:t>본 프로젝트에서는 이러한 특성을 </a:t>
            </a:r>
            <a:r>
              <a:rPr lang="ko-KR" altLang="ko-KR" sz="2000" b="1" dirty="0"/>
              <a:t>강화학습 환경으로 </a:t>
            </a:r>
            <a:r>
              <a:rPr lang="ko-KR" altLang="ko-KR" sz="2000" dirty="0"/>
              <a:t>정교하게 재구성하기 위해 다음과 같은 방식으로 </a:t>
            </a:r>
            <a:r>
              <a:rPr lang="ko-KR" altLang="ko-KR" sz="2000" b="1" dirty="0"/>
              <a:t>퍼즐 생성</a:t>
            </a:r>
            <a:r>
              <a:rPr lang="en-US" altLang="ko-KR" sz="2000" b="1" dirty="0"/>
              <a:t>, </a:t>
            </a:r>
            <a:r>
              <a:rPr lang="ko-KR" altLang="ko-KR" sz="2000" b="1" dirty="0"/>
              <a:t>상태 표현</a:t>
            </a:r>
            <a:r>
              <a:rPr lang="en-US" altLang="ko-KR" sz="2000" b="1" dirty="0"/>
              <a:t>, </a:t>
            </a:r>
            <a:r>
              <a:rPr lang="ko-KR" altLang="ko-KR" sz="2000" b="1" dirty="0"/>
              <a:t>그래프 구조화</a:t>
            </a:r>
            <a:r>
              <a:rPr lang="en-US" altLang="ko-KR" sz="2000" b="1" dirty="0"/>
              <a:t>, </a:t>
            </a:r>
            <a:r>
              <a:rPr lang="ko-KR" altLang="ko-KR" sz="2000" b="1" dirty="0"/>
              <a:t>유효 행동 </a:t>
            </a:r>
            <a:r>
              <a:rPr lang="ko-KR" altLang="ko-KR" sz="2000" b="1" dirty="0" err="1"/>
              <a:t>마스킹</a:t>
            </a:r>
            <a:r>
              <a:rPr lang="en-US" altLang="ko-KR" sz="2000" b="1" dirty="0"/>
              <a:t>, </a:t>
            </a:r>
            <a:r>
              <a:rPr lang="ko-KR" altLang="ko-KR" sz="2000" b="1" dirty="0"/>
              <a:t>보상 설계를 </a:t>
            </a:r>
            <a:r>
              <a:rPr lang="ko-KR" altLang="ko-KR" sz="2000" dirty="0"/>
              <a:t>포함한 포괄적인 환경 설계를 수행하였다</a:t>
            </a:r>
            <a:br>
              <a:rPr lang="en-US" altLang="ko-KR" dirty="0"/>
            </a:b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4" name="그림 13" descr="텍스트, 번호, 사각형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68492DF-080F-656D-0425-1DC91AFAE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3"/>
          <a:stretch>
            <a:fillRect/>
          </a:stretch>
        </p:blipFill>
        <p:spPr>
          <a:xfrm>
            <a:off x="4733633" y="3684665"/>
            <a:ext cx="2640272" cy="25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479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0211F3-F098-12E6-B2E7-008D09992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99902CFE-6284-E451-FC18-D0A36C20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en-US" altLang="ko-KR" b="1" dirty="0"/>
              <a:t>2. </a:t>
            </a:r>
            <a:r>
              <a:rPr lang="ko-KR" altLang="ko-KR" b="1" dirty="0"/>
              <a:t>환경 및 문제 설계 </a:t>
            </a:r>
            <a:endParaRPr lang="ko-KR" altLang="ko-KR" dirty="0"/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B7D09090-BFF2-7488-78CD-103912CB4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AB71D57-DD06-69C6-B15E-627A99228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" y="864973"/>
            <a:ext cx="12103510" cy="5927713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ko-KR" altLang="en-US" sz="1600" dirty="0">
              <a:solidFill>
                <a:schemeClr val="tx1"/>
              </a:solidFill>
            </a:endParaRPr>
          </a:p>
          <a:p>
            <a:endParaRPr lang="ko-KR" alt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80398B-53F5-99E7-F8F9-5632559D1692}"/>
              </a:ext>
            </a:extLst>
          </p:cNvPr>
          <p:cNvSpPr txBox="1">
            <a:spLocks/>
          </p:cNvSpPr>
          <p:nvPr/>
        </p:nvSpPr>
        <p:spPr>
          <a:xfrm>
            <a:off x="2014" y="850651"/>
            <a:ext cx="12103510" cy="5927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>
              <a:solidFill>
                <a:schemeClr val="tx1"/>
              </a:solidFill>
            </a:endParaRPr>
          </a:p>
          <a:p>
            <a:endParaRPr lang="ko-KR" altLang="en-US" sz="160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98E52EB-A451-B1C9-E9BC-30634C4178D7}"/>
              </a:ext>
            </a:extLst>
          </p:cNvPr>
          <p:cNvSpPr txBox="1">
            <a:spLocks/>
          </p:cNvSpPr>
          <p:nvPr/>
        </p:nvSpPr>
        <p:spPr>
          <a:xfrm>
            <a:off x="86476" y="865891"/>
            <a:ext cx="12103510" cy="5927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altLang="ko-KR" b="1" dirty="0"/>
              <a:t>2.1 </a:t>
            </a:r>
            <a:r>
              <a:rPr lang="ko-KR" altLang="ko-KR" b="1" dirty="0"/>
              <a:t>퍼즐 생성 </a:t>
            </a:r>
            <a:endParaRPr lang="ko-KR" altLang="ko-KR" dirty="0"/>
          </a:p>
          <a:p>
            <a:pPr marL="0" indent="0">
              <a:buNone/>
            </a:pPr>
            <a:br>
              <a:rPr lang="en-US" altLang="ko-KR" dirty="0"/>
            </a:b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5262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C97A1-91DF-37CC-C54B-1CD44888B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11FFC201-3BF1-72C3-E112-333E607C8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en-US" altLang="ko-KR" b="1" dirty="0"/>
              <a:t>1. </a:t>
            </a:r>
            <a:r>
              <a:rPr lang="ko-KR" altLang="ko-KR" b="1" dirty="0"/>
              <a:t>연구 목적</a:t>
            </a:r>
            <a:endParaRPr lang="en-US" altLang="ko-KR" b="1" dirty="0"/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D38E0AAC-0433-E9D2-D7F0-AB5281387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727673AE-7B56-B1A4-13A4-92CFCC498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" y="864973"/>
            <a:ext cx="12103510" cy="5927713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ko-KR" altLang="en-US" sz="1600" dirty="0">
              <a:solidFill>
                <a:schemeClr val="tx1"/>
              </a:solidFill>
            </a:endParaRPr>
          </a:p>
          <a:p>
            <a:endParaRPr lang="ko-KR" alt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BBB365-7B99-6458-E661-84BC57B5E6A5}"/>
              </a:ext>
            </a:extLst>
          </p:cNvPr>
          <p:cNvSpPr txBox="1">
            <a:spLocks/>
          </p:cNvSpPr>
          <p:nvPr/>
        </p:nvSpPr>
        <p:spPr>
          <a:xfrm>
            <a:off x="2014" y="850651"/>
            <a:ext cx="12103510" cy="5927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>
              <a:solidFill>
                <a:schemeClr val="tx1"/>
              </a:solidFill>
            </a:endParaRPr>
          </a:p>
          <a:p>
            <a:endParaRPr lang="ko-KR" altLang="en-US" sz="160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513BF6E-4DD7-94E8-3031-0B7DFF50056D}"/>
              </a:ext>
            </a:extLst>
          </p:cNvPr>
          <p:cNvSpPr txBox="1">
            <a:spLocks/>
          </p:cNvSpPr>
          <p:nvPr/>
        </p:nvSpPr>
        <p:spPr>
          <a:xfrm>
            <a:off x="86476" y="865891"/>
            <a:ext cx="12103510" cy="5927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ko-KR" sz="1800" dirty="0"/>
              <a:t>강화학습을 이용해 </a:t>
            </a:r>
            <a:r>
              <a:rPr lang="ko-KR" altLang="ko-KR" sz="1800" dirty="0" err="1"/>
              <a:t>스도쿠</a:t>
            </a:r>
            <a:r>
              <a:rPr lang="ko-KR" altLang="ko-KR" sz="1800" dirty="0"/>
              <a:t> 퍼즐을 해결하는 에이전트를 설계</a:t>
            </a:r>
            <a:r>
              <a:rPr lang="en-US" altLang="ko-KR" sz="1800" dirty="0"/>
              <a:t>·</a:t>
            </a:r>
            <a:r>
              <a:rPr lang="ko-KR" altLang="ko-KR" sz="1800" dirty="0"/>
              <a:t>학</a:t>
            </a:r>
            <a:r>
              <a:rPr lang="ko-KR" altLang="en-US" sz="1800" dirty="0"/>
              <a:t>습</a:t>
            </a:r>
            <a:endParaRPr lang="en-US" altLang="ko-KR" sz="1800" dirty="0"/>
          </a:p>
          <a:p>
            <a:pPr marL="285750" indent="-285750"/>
            <a:r>
              <a:rPr lang="en-US" altLang="ko-KR" sz="1800" dirty="0"/>
              <a:t>MLP</a:t>
            </a:r>
            <a:r>
              <a:rPr lang="ko-KR" altLang="ko-KR" sz="1800" dirty="0"/>
              <a:t>가 아닌 </a:t>
            </a:r>
            <a:r>
              <a:rPr lang="en-US" altLang="ko-KR" sz="1800" dirty="0"/>
              <a:t>Graph Neural Network</a:t>
            </a:r>
            <a:r>
              <a:rPr lang="ko-KR" altLang="ko-KR" sz="1800" dirty="0"/>
              <a:t>기반 정책을 설계하고</a:t>
            </a:r>
            <a:r>
              <a:rPr lang="en-US" altLang="ko-KR" sz="1800" dirty="0"/>
              <a:t>, </a:t>
            </a:r>
            <a:r>
              <a:rPr lang="ko-KR" altLang="ko-KR" sz="1800" dirty="0"/>
              <a:t>정책 학습에는 </a:t>
            </a:r>
            <a:r>
              <a:rPr lang="en-US" altLang="ko-KR" sz="1800" dirty="0"/>
              <a:t>PPO </a:t>
            </a:r>
            <a:r>
              <a:rPr lang="ko-KR" altLang="ko-KR" sz="1800" dirty="0"/>
              <a:t>알고리즘을 사용</a:t>
            </a:r>
            <a:endParaRPr lang="en-US" altLang="ko-KR" sz="1800" dirty="0"/>
          </a:p>
          <a:p>
            <a:pPr marL="285750" indent="-285750"/>
            <a:r>
              <a:rPr lang="ko-KR" altLang="ko-KR" sz="1800" dirty="0" err="1"/>
              <a:t>스도쿠의</a:t>
            </a:r>
            <a:r>
              <a:rPr lang="ko-KR" altLang="ko-KR" sz="1800" dirty="0"/>
              <a:t> 경우 </a:t>
            </a:r>
            <a:r>
              <a:rPr lang="ko-KR" altLang="ko-KR" sz="1800" dirty="0" err="1"/>
              <a:t>백트랙킹</a:t>
            </a:r>
            <a:r>
              <a:rPr lang="ko-KR" altLang="ko-KR" sz="1800" dirty="0"/>
              <a:t> 방식으로 정확하게 푸는 알고리즘이 존재하지만 강화학습만을 사용해 문제를 해결하고자 </a:t>
            </a:r>
            <a:r>
              <a:rPr lang="ko-KR" altLang="en-US" sz="1800" dirty="0"/>
              <a:t>함</a:t>
            </a:r>
            <a:r>
              <a:rPr lang="en-US" altLang="ko-KR" sz="1800" dirty="0"/>
              <a:t>.</a:t>
            </a:r>
            <a:br>
              <a:rPr lang="en-US" altLang="ko-KR" dirty="0"/>
            </a:b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4" name="그림 13" descr="텍스트, 번호, 사각형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ED4F60-E4E0-121B-D0E2-0A2AFA37B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3"/>
          <a:stretch>
            <a:fillRect/>
          </a:stretch>
        </p:blipFill>
        <p:spPr>
          <a:xfrm>
            <a:off x="4733633" y="3269452"/>
            <a:ext cx="2640272" cy="25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870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3D22A-B8DA-F5F5-0EA9-6891C8280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70D4C743-BC74-FC3E-48A2-36CA016F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en-US" altLang="ko-KR" b="1" dirty="0"/>
              <a:t>1. </a:t>
            </a:r>
            <a:r>
              <a:rPr lang="ko-KR" altLang="ko-KR" b="1" dirty="0"/>
              <a:t>연구 목적</a:t>
            </a:r>
            <a:endParaRPr lang="en-US" altLang="ko-KR" b="1" dirty="0"/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FB746CDD-0431-3448-8715-09870E690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26D8F84-06F1-6992-36A3-BBD343033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" y="864973"/>
            <a:ext cx="12103510" cy="5927713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ko-KR" altLang="en-US" sz="1600" dirty="0">
              <a:solidFill>
                <a:schemeClr val="tx1"/>
              </a:solidFill>
            </a:endParaRPr>
          </a:p>
          <a:p>
            <a:endParaRPr lang="ko-KR" alt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AE748F-3496-9A55-2E1A-A396772C9792}"/>
              </a:ext>
            </a:extLst>
          </p:cNvPr>
          <p:cNvSpPr txBox="1">
            <a:spLocks/>
          </p:cNvSpPr>
          <p:nvPr/>
        </p:nvSpPr>
        <p:spPr>
          <a:xfrm>
            <a:off x="2014" y="850651"/>
            <a:ext cx="12103510" cy="5927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>
              <a:solidFill>
                <a:schemeClr val="tx1"/>
              </a:solidFill>
            </a:endParaRPr>
          </a:p>
          <a:p>
            <a:endParaRPr lang="ko-KR" altLang="en-US" sz="160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4B1ACA7C-D706-56A9-6D56-4156B9FFE586}"/>
              </a:ext>
            </a:extLst>
          </p:cNvPr>
          <p:cNvSpPr txBox="1">
            <a:spLocks/>
          </p:cNvSpPr>
          <p:nvPr/>
        </p:nvSpPr>
        <p:spPr>
          <a:xfrm>
            <a:off x="86476" y="865891"/>
            <a:ext cx="12103510" cy="5927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ko-KR" sz="1800" dirty="0"/>
              <a:t>강화학습을 이용해 </a:t>
            </a:r>
            <a:r>
              <a:rPr lang="ko-KR" altLang="ko-KR" sz="1800" dirty="0" err="1"/>
              <a:t>스도쿠</a:t>
            </a:r>
            <a:r>
              <a:rPr lang="ko-KR" altLang="ko-KR" sz="1800" dirty="0"/>
              <a:t> 퍼즐을 해결하는 에이전트를 설계</a:t>
            </a:r>
            <a:r>
              <a:rPr lang="en-US" altLang="ko-KR" sz="1800" dirty="0"/>
              <a:t>·</a:t>
            </a:r>
            <a:r>
              <a:rPr lang="ko-KR" altLang="ko-KR" sz="1800" dirty="0"/>
              <a:t>학</a:t>
            </a:r>
            <a:r>
              <a:rPr lang="ko-KR" altLang="en-US" sz="1800" dirty="0"/>
              <a:t>습</a:t>
            </a:r>
            <a:endParaRPr lang="en-US" altLang="ko-KR" sz="1800" dirty="0"/>
          </a:p>
          <a:p>
            <a:pPr marL="285750" indent="-285750"/>
            <a:r>
              <a:rPr lang="en-US" altLang="ko-KR" sz="1800" dirty="0"/>
              <a:t>MLP</a:t>
            </a:r>
            <a:r>
              <a:rPr lang="ko-KR" altLang="ko-KR" sz="1800" dirty="0"/>
              <a:t>가 아닌 </a:t>
            </a:r>
            <a:r>
              <a:rPr lang="en-US" altLang="ko-KR" sz="1800" dirty="0"/>
              <a:t>Graph Neural Network</a:t>
            </a:r>
            <a:r>
              <a:rPr lang="ko-KR" altLang="ko-KR" sz="1800" dirty="0"/>
              <a:t>기반 정책을 설계하고</a:t>
            </a:r>
            <a:r>
              <a:rPr lang="en-US" altLang="ko-KR" sz="1800" dirty="0"/>
              <a:t>, </a:t>
            </a:r>
            <a:r>
              <a:rPr lang="ko-KR" altLang="ko-KR" sz="1800" dirty="0"/>
              <a:t>정책 학습에는 </a:t>
            </a:r>
            <a:r>
              <a:rPr lang="en-US" altLang="ko-KR" sz="1800" dirty="0"/>
              <a:t>PPO </a:t>
            </a:r>
            <a:r>
              <a:rPr lang="ko-KR" altLang="ko-KR" sz="1800" dirty="0"/>
              <a:t>알고리즘을 사용</a:t>
            </a:r>
            <a:endParaRPr lang="en-US" altLang="ko-KR" sz="1800" dirty="0"/>
          </a:p>
          <a:p>
            <a:pPr marL="285750" indent="-285750"/>
            <a:r>
              <a:rPr lang="ko-KR" altLang="ko-KR" sz="1800" dirty="0" err="1"/>
              <a:t>스도쿠의</a:t>
            </a:r>
            <a:r>
              <a:rPr lang="ko-KR" altLang="ko-KR" sz="1800" dirty="0"/>
              <a:t> 경우 </a:t>
            </a:r>
            <a:r>
              <a:rPr lang="ko-KR" altLang="ko-KR" sz="1800" dirty="0" err="1"/>
              <a:t>백트랙킹</a:t>
            </a:r>
            <a:r>
              <a:rPr lang="ko-KR" altLang="ko-KR" sz="1800" dirty="0"/>
              <a:t> 방식으로 정확하게 푸는 알고리즘이 존재하지만 강화학습만을 사용해 문제를 해결하고자 </a:t>
            </a:r>
            <a:r>
              <a:rPr lang="ko-KR" altLang="en-US" sz="1800" dirty="0"/>
              <a:t>함</a:t>
            </a:r>
            <a:r>
              <a:rPr lang="en-US" altLang="ko-KR" sz="1800" dirty="0"/>
              <a:t>.</a:t>
            </a:r>
            <a:br>
              <a:rPr lang="en-US" altLang="ko-KR" dirty="0"/>
            </a:b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4" name="그림 13" descr="텍스트, 번호, 사각형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6F414D-68CE-E724-9B0A-050428D6E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3"/>
          <a:stretch>
            <a:fillRect/>
          </a:stretch>
        </p:blipFill>
        <p:spPr>
          <a:xfrm>
            <a:off x="4733633" y="3269452"/>
            <a:ext cx="2640272" cy="25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65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6192C-54B6-D9BF-AB48-19570D7A3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>
            <a:extLst>
              <a:ext uri="{FF2B5EF4-FFF2-40B4-BE49-F238E27FC236}">
                <a16:creationId xmlns:a16="http://schemas.microsoft.com/office/drawing/2014/main" id="{9F7356CB-BB78-966F-7D86-5256B1ACC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en-US" altLang="ko-KR" b="1" dirty="0"/>
              <a:t>1. </a:t>
            </a:r>
            <a:r>
              <a:rPr lang="ko-KR" altLang="ko-KR" b="1" dirty="0"/>
              <a:t>연구 목적</a:t>
            </a:r>
            <a:endParaRPr lang="en-US" altLang="ko-KR" b="1" dirty="0"/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D664EF45-3D49-11CC-096C-3825FB33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CEC83EE-B6C3-281B-2CB7-04C3CA8CF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45" y="864973"/>
            <a:ext cx="12103510" cy="5927713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ko-KR" altLang="en-US" sz="1600" dirty="0">
              <a:solidFill>
                <a:schemeClr val="tx1"/>
              </a:solidFill>
            </a:endParaRPr>
          </a:p>
          <a:p>
            <a:endParaRPr lang="ko-KR" alt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0C9D70-7205-24D9-D26D-2CD0B78470E1}"/>
              </a:ext>
            </a:extLst>
          </p:cNvPr>
          <p:cNvSpPr txBox="1">
            <a:spLocks/>
          </p:cNvSpPr>
          <p:nvPr/>
        </p:nvSpPr>
        <p:spPr>
          <a:xfrm>
            <a:off x="2014" y="850651"/>
            <a:ext cx="12103510" cy="5927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600">
              <a:solidFill>
                <a:schemeClr val="tx1"/>
              </a:solidFill>
            </a:endParaRPr>
          </a:p>
          <a:p>
            <a:endParaRPr lang="ko-KR" altLang="en-US" sz="1600">
              <a:solidFill>
                <a:schemeClr val="tx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4007FCF-F4DE-27AD-0CF1-DA2D07AC8400}"/>
              </a:ext>
            </a:extLst>
          </p:cNvPr>
          <p:cNvSpPr txBox="1">
            <a:spLocks/>
          </p:cNvSpPr>
          <p:nvPr/>
        </p:nvSpPr>
        <p:spPr>
          <a:xfrm>
            <a:off x="86476" y="865891"/>
            <a:ext cx="12103510" cy="5927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ko-KR" sz="1800" dirty="0"/>
              <a:t>강화학습을 이용해 </a:t>
            </a:r>
            <a:r>
              <a:rPr lang="ko-KR" altLang="ko-KR" sz="1800" dirty="0" err="1"/>
              <a:t>스도쿠</a:t>
            </a:r>
            <a:r>
              <a:rPr lang="ko-KR" altLang="ko-KR" sz="1800" dirty="0"/>
              <a:t> 퍼즐을 해결하는 에이전트를 설계</a:t>
            </a:r>
            <a:r>
              <a:rPr lang="en-US" altLang="ko-KR" sz="1800" dirty="0"/>
              <a:t>·</a:t>
            </a:r>
            <a:r>
              <a:rPr lang="ko-KR" altLang="ko-KR" sz="1800" dirty="0"/>
              <a:t>학</a:t>
            </a:r>
            <a:r>
              <a:rPr lang="ko-KR" altLang="en-US" sz="1800" dirty="0"/>
              <a:t>습</a:t>
            </a:r>
            <a:endParaRPr lang="en-US" altLang="ko-KR" sz="1800" dirty="0"/>
          </a:p>
          <a:p>
            <a:pPr marL="285750" indent="-285750"/>
            <a:r>
              <a:rPr lang="en-US" altLang="ko-KR" sz="1800" dirty="0"/>
              <a:t>MLP</a:t>
            </a:r>
            <a:r>
              <a:rPr lang="ko-KR" altLang="ko-KR" sz="1800" dirty="0"/>
              <a:t>가 아닌 </a:t>
            </a:r>
            <a:r>
              <a:rPr lang="en-US" altLang="ko-KR" sz="1800" dirty="0"/>
              <a:t>Graph Neural Network</a:t>
            </a:r>
            <a:r>
              <a:rPr lang="ko-KR" altLang="ko-KR" sz="1800" dirty="0"/>
              <a:t>기반 정책을 설계하고</a:t>
            </a:r>
            <a:r>
              <a:rPr lang="en-US" altLang="ko-KR" sz="1800" dirty="0"/>
              <a:t>, </a:t>
            </a:r>
            <a:r>
              <a:rPr lang="ko-KR" altLang="ko-KR" sz="1800" dirty="0"/>
              <a:t>정책 학습에는 </a:t>
            </a:r>
            <a:r>
              <a:rPr lang="en-US" altLang="ko-KR" sz="1800" dirty="0"/>
              <a:t>PPO </a:t>
            </a:r>
            <a:r>
              <a:rPr lang="ko-KR" altLang="ko-KR" sz="1800" dirty="0"/>
              <a:t>알고리즘을 사용</a:t>
            </a:r>
            <a:endParaRPr lang="en-US" altLang="ko-KR" sz="1800" dirty="0"/>
          </a:p>
          <a:p>
            <a:pPr marL="285750" indent="-285750"/>
            <a:r>
              <a:rPr lang="ko-KR" altLang="ko-KR" sz="1800" dirty="0" err="1"/>
              <a:t>스도쿠의</a:t>
            </a:r>
            <a:r>
              <a:rPr lang="ko-KR" altLang="ko-KR" sz="1800" dirty="0"/>
              <a:t> 경우 </a:t>
            </a:r>
            <a:r>
              <a:rPr lang="ko-KR" altLang="ko-KR" sz="1800" dirty="0" err="1"/>
              <a:t>백트랙킹</a:t>
            </a:r>
            <a:r>
              <a:rPr lang="ko-KR" altLang="ko-KR" sz="1800" dirty="0"/>
              <a:t> 방식으로 정확하게 푸는 알고리즘이 존재하지만 강화학습만을 사용해 문제를 해결하고자 </a:t>
            </a:r>
            <a:r>
              <a:rPr lang="ko-KR" altLang="en-US" sz="1800" dirty="0"/>
              <a:t>함</a:t>
            </a:r>
            <a:r>
              <a:rPr lang="en-US" altLang="ko-KR" sz="1800" dirty="0"/>
              <a:t>.</a:t>
            </a:r>
            <a:br>
              <a:rPr lang="en-US" altLang="ko-KR" dirty="0"/>
            </a:b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14" name="그림 13" descr="텍스트, 번호, 사각형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011567-B19A-B9A8-FECC-63BBC9D244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23"/>
          <a:stretch>
            <a:fillRect/>
          </a:stretch>
        </p:blipFill>
        <p:spPr>
          <a:xfrm>
            <a:off x="4733633" y="3269452"/>
            <a:ext cx="2640272" cy="257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07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A76F5-1B36-232C-D9D1-DC7FA16FD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DD0C2620-90C8-0C41-175C-9D8698C0E411}"/>
              </a:ext>
            </a:extLst>
          </p:cNvPr>
          <p:cNvSpPr txBox="1">
            <a:spLocks/>
          </p:cNvSpPr>
          <p:nvPr/>
        </p:nvSpPr>
        <p:spPr>
          <a:xfrm>
            <a:off x="86476" y="865891"/>
            <a:ext cx="12103510" cy="59277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ko-KR" altLang="en-US" sz="1400" dirty="0" err="1">
                <a:solidFill>
                  <a:schemeClr val="tx1"/>
                </a:solidFill>
              </a:rPr>
              <a:t>Mmlphuman</a:t>
            </a:r>
            <a:r>
              <a:rPr lang="ko-KR" altLang="en-US" sz="1400" dirty="0">
                <a:solidFill>
                  <a:schemeClr val="tx1"/>
                </a:solidFill>
              </a:rPr>
              <a:t> : </a:t>
            </a:r>
            <a:r>
              <a:rPr lang="ko-KR" altLang="en-US" sz="1400" dirty="0" err="1">
                <a:solidFill>
                  <a:schemeClr val="tx1"/>
                </a:solidFill>
              </a:rPr>
              <a:t>multi-person</a:t>
            </a:r>
            <a:r>
              <a:rPr lang="ko-KR" altLang="en-US" sz="1400" dirty="0">
                <a:solidFill>
                  <a:schemeClr val="tx1"/>
                </a:solidFill>
              </a:rPr>
              <a:t> 확장, 2dgs 표현법, </a:t>
            </a:r>
            <a:r>
              <a:rPr lang="ko-KR" altLang="en-US" sz="1400" dirty="0" err="1">
                <a:solidFill>
                  <a:schemeClr val="tx1"/>
                </a:solidFill>
              </a:rPr>
              <a:t>monocular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prior</a:t>
            </a:r>
            <a:r>
              <a:rPr lang="ko-KR" altLang="en-US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 err="1">
                <a:solidFill>
                  <a:schemeClr val="tx1"/>
                </a:solidFill>
              </a:rPr>
              <a:t>smplx</a:t>
            </a:r>
            <a:r>
              <a:rPr lang="ko-KR" altLang="en-US" sz="1400" dirty="0">
                <a:solidFill>
                  <a:schemeClr val="tx1"/>
                </a:solidFill>
              </a:rPr>
              <a:t> 학습, </a:t>
            </a:r>
            <a:r>
              <a:rPr lang="ko-KR" altLang="en-US" sz="1400" dirty="0" err="1">
                <a:solidFill>
                  <a:schemeClr val="tx1"/>
                </a:solidFill>
              </a:rPr>
              <a:t>sh</a:t>
            </a:r>
            <a:r>
              <a:rPr lang="ko-KR" altLang="en-US" sz="1400" dirty="0">
                <a:solidFill>
                  <a:schemeClr val="tx1"/>
                </a:solidFill>
              </a:rPr>
              <a:t> level1, </a:t>
            </a:r>
            <a:r>
              <a:rPr lang="ko-KR" altLang="en-US" sz="1400" dirty="0" err="1">
                <a:solidFill>
                  <a:schemeClr val="tx1"/>
                </a:solidFill>
              </a:rPr>
              <a:t>edge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boundary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mask</a:t>
            </a:r>
            <a:r>
              <a:rPr lang="ko-KR" altLang="en-US" sz="1400" dirty="0">
                <a:solidFill>
                  <a:schemeClr val="tx1"/>
                </a:solidFill>
              </a:rPr>
              <a:t> 사용(=</a:t>
            </a:r>
            <a:r>
              <a:rPr lang="ko-KR" altLang="en-US" sz="1400" dirty="0" err="1">
                <a:solidFill>
                  <a:schemeClr val="tx1"/>
                </a:solidFill>
              </a:rPr>
              <a:t>boundary</a:t>
            </a:r>
            <a:r>
              <a:rPr lang="ko-KR" altLang="en-US" sz="1400" dirty="0">
                <a:solidFill>
                  <a:schemeClr val="tx1"/>
                </a:solidFill>
              </a:rPr>
              <a:t> 학습 안함)</a:t>
            </a:r>
            <a:endParaRPr lang="ko-KR" altLang="en-US" sz="1600" dirty="0">
              <a:solidFill>
                <a:schemeClr val="tx1"/>
              </a:solidFill>
            </a:endParaRPr>
          </a:p>
          <a:p>
            <a:r>
              <a:rPr lang="ko-KR" altLang="en-US" sz="1400" dirty="0" err="1">
                <a:solidFill>
                  <a:schemeClr val="tx1"/>
                </a:solidFill>
              </a:rPr>
              <a:t>Mmlphuman+NVS</a:t>
            </a:r>
            <a:r>
              <a:rPr lang="ko-KR" altLang="en-US" sz="1400" dirty="0">
                <a:solidFill>
                  <a:schemeClr val="tx1"/>
                </a:solidFill>
              </a:rPr>
              <a:t> : 기존 </a:t>
            </a:r>
            <a:r>
              <a:rPr lang="ko-KR" altLang="en-US" sz="1400" dirty="0" err="1">
                <a:solidFill>
                  <a:schemeClr val="tx1"/>
                </a:solidFill>
              </a:rPr>
              <a:t>novel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view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optimization</a:t>
            </a:r>
            <a:r>
              <a:rPr lang="ko-KR" altLang="en-US" sz="1400" dirty="0">
                <a:solidFill>
                  <a:schemeClr val="tx1"/>
                </a:solidFill>
              </a:rPr>
              <a:t> 사용(총 </a:t>
            </a:r>
            <a:r>
              <a:rPr lang="ko-KR" altLang="en-US" sz="1400" dirty="0" err="1">
                <a:solidFill>
                  <a:schemeClr val="tx1"/>
                </a:solidFill>
              </a:rPr>
              <a:t>iteration</a:t>
            </a:r>
            <a:r>
              <a:rPr lang="ko-KR" altLang="en-US" sz="1400" dirty="0">
                <a:solidFill>
                  <a:schemeClr val="tx1"/>
                </a:solidFill>
              </a:rPr>
              <a:t> 80000중 40000부터 </a:t>
            </a:r>
            <a:r>
              <a:rPr lang="ko-KR" altLang="en-US" sz="1400" dirty="0" err="1">
                <a:solidFill>
                  <a:schemeClr val="tx1"/>
                </a:solidFill>
              </a:rPr>
              <a:t>novel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view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optimization</a:t>
            </a:r>
            <a:r>
              <a:rPr lang="ko-KR" altLang="en-US" sz="1400" dirty="0">
                <a:solidFill>
                  <a:schemeClr val="tx1"/>
                </a:solidFill>
              </a:rPr>
              <a:t> 시작)</a:t>
            </a:r>
          </a:p>
          <a:p>
            <a:r>
              <a:rPr lang="ko-KR" altLang="en-US" sz="1400" dirty="0" err="1">
                <a:solidFill>
                  <a:schemeClr val="tx1"/>
                </a:solidFill>
              </a:rPr>
              <a:t>MMlphuman+NVS+cosine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weight</a:t>
            </a:r>
            <a:r>
              <a:rPr lang="ko-KR" altLang="en-US" sz="1400" dirty="0">
                <a:solidFill>
                  <a:schemeClr val="tx1"/>
                </a:solidFill>
              </a:rPr>
              <a:t> : L1 </a:t>
            </a:r>
            <a:r>
              <a:rPr lang="ko-KR" altLang="en-US" sz="1400" dirty="0" err="1">
                <a:solidFill>
                  <a:schemeClr val="tx1"/>
                </a:solidFill>
              </a:rPr>
              <a:t>loss</a:t>
            </a:r>
            <a:r>
              <a:rPr lang="ko-KR" altLang="en-US" sz="1400" dirty="0">
                <a:solidFill>
                  <a:schemeClr val="tx1"/>
                </a:solidFill>
              </a:rPr>
              <a:t> 구할 때 렌더링 이미지와 </a:t>
            </a:r>
            <a:r>
              <a:rPr lang="ko-KR" altLang="en-US" sz="1400" dirty="0" err="1">
                <a:solidFill>
                  <a:schemeClr val="tx1"/>
                </a:solidFill>
              </a:rPr>
              <a:t>gt</a:t>
            </a:r>
            <a:r>
              <a:rPr lang="ko-KR" altLang="en-US" sz="1400" dirty="0">
                <a:solidFill>
                  <a:schemeClr val="tx1"/>
                </a:solidFill>
              </a:rPr>
              <a:t> 이미지에 </a:t>
            </a:r>
            <a:r>
              <a:rPr lang="ko-KR" altLang="en-US" sz="1400" dirty="0" err="1">
                <a:solidFill>
                  <a:schemeClr val="tx1"/>
                </a:solidFill>
              </a:rPr>
              <a:t>cosine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weight를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걸어줌</a:t>
            </a:r>
            <a:endParaRPr lang="ko-KR" altLang="en-U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9DD2E9BC-5DAB-1104-BB1B-330825B0A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55695"/>
          </a:xfrm>
        </p:spPr>
        <p:txBody>
          <a:bodyPr>
            <a:normAutofit/>
          </a:bodyPr>
          <a:lstStyle/>
          <a:p>
            <a:r>
              <a:rPr lang="en-US" altLang="ko-KR"/>
              <a:t>+ </a:t>
            </a:r>
            <a:r>
              <a:rPr lang="en-US" altLang="ko-KR">
                <a:solidFill>
                  <a:schemeClr val="tx1"/>
                </a:solidFill>
              </a:rPr>
              <a:t>NVS Optimization, Cosine weight</a:t>
            </a:r>
          </a:p>
        </p:txBody>
      </p:sp>
      <p:sp>
        <p:nvSpPr>
          <p:cNvPr id="2" name="슬라이드 번호 개체 틀 4">
            <a:extLst>
              <a:ext uri="{FF2B5EF4-FFF2-40B4-BE49-F238E27FC236}">
                <a16:creationId xmlns:a16="http://schemas.microsoft.com/office/drawing/2014/main" id="{7E9E2774-E1DA-DEBB-92E0-195BF65C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67768A3-AC29-4B30-B97D-8EE275BA7DF4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9EBD28C8-B72C-D628-1BBA-622746D95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4" y="850651"/>
            <a:ext cx="12103510" cy="5927713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ko-KR" altLang="en-US" sz="1600" dirty="0">
              <a:solidFill>
                <a:schemeClr val="tx1"/>
              </a:solidFill>
            </a:endParaRPr>
          </a:p>
          <a:p>
            <a:endParaRPr lang="ko-KR" alt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ko-KR" sz="1600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CA380D80-4C65-6CCA-759B-194A1ABB4E0E}"/>
              </a:ext>
            </a:extLst>
          </p:cNvPr>
          <p:cNvGrpSpPr/>
          <p:nvPr/>
        </p:nvGrpSpPr>
        <p:grpSpPr>
          <a:xfrm>
            <a:off x="2095733" y="2286163"/>
            <a:ext cx="7738111" cy="4294378"/>
            <a:chOff x="2238266" y="1187799"/>
            <a:chExt cx="8656963" cy="4804308"/>
          </a:xfrm>
        </p:grpSpPr>
        <p:pic>
          <p:nvPicPr>
            <p:cNvPr id="6" name="그림 5" descr="사람, 의류, 청바지, 신발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9E0D48CC-96C9-2144-F187-449F187E3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85" t="18286" r="16477" b="11674"/>
            <a:stretch>
              <a:fillRect/>
            </a:stretch>
          </p:blipFill>
          <p:spPr>
            <a:xfrm>
              <a:off x="2238266" y="1187801"/>
              <a:ext cx="2857500" cy="4803389"/>
            </a:xfrm>
            <a:prstGeom prst="rect">
              <a:avLst/>
            </a:prstGeom>
          </p:spPr>
        </p:pic>
        <p:pic>
          <p:nvPicPr>
            <p:cNvPr id="11" name="그림 10" descr="사람, 의류, 청바지, 신발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232D908-68E3-7DB3-86BF-4179BE5CF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52" t="18273" r="16510" b="11674"/>
            <a:stretch>
              <a:fillRect/>
            </a:stretch>
          </p:blipFill>
          <p:spPr>
            <a:xfrm>
              <a:off x="5137997" y="1187801"/>
              <a:ext cx="2857500" cy="4804306"/>
            </a:xfrm>
            <a:prstGeom prst="rect">
              <a:avLst/>
            </a:prstGeom>
          </p:spPr>
        </p:pic>
        <p:pic>
          <p:nvPicPr>
            <p:cNvPr id="13" name="그림 12" descr="사람, 의류, 청바지, 신발류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4E0D5B3A-DCEE-EEC4-0750-05FE9AC77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193" t="18273" r="15070" b="11688"/>
            <a:stretch>
              <a:fillRect/>
            </a:stretch>
          </p:blipFill>
          <p:spPr>
            <a:xfrm>
              <a:off x="8037728" y="1187799"/>
              <a:ext cx="2857501" cy="480338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41A9BA9-79E1-EF7D-594D-B45D190CB871}"/>
              </a:ext>
            </a:extLst>
          </p:cNvPr>
          <p:cNvSpPr txBox="1"/>
          <p:nvPr/>
        </p:nvSpPr>
        <p:spPr>
          <a:xfrm>
            <a:off x="2887369" y="6581001"/>
            <a:ext cx="1069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err="1"/>
              <a:t>mmlphuman</a:t>
            </a:r>
            <a:endParaRPr lang="ko-KR" altLang="en-US" sz="12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0F71C1-4386-2D7E-DA8A-3682E2108440}"/>
              </a:ext>
            </a:extLst>
          </p:cNvPr>
          <p:cNvSpPr txBox="1"/>
          <p:nvPr/>
        </p:nvSpPr>
        <p:spPr>
          <a:xfrm>
            <a:off x="5225131" y="6581001"/>
            <a:ext cx="1479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err="1"/>
              <a:t>Mmlphuman+NVS</a:t>
            </a:r>
            <a:endParaRPr lang="ko-KR" altLang="en-US" sz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D1B372-F00D-13D9-16E8-4E54EDEB14C4}"/>
              </a:ext>
            </a:extLst>
          </p:cNvPr>
          <p:cNvSpPr txBox="1"/>
          <p:nvPr/>
        </p:nvSpPr>
        <p:spPr>
          <a:xfrm>
            <a:off x="7542719" y="6581000"/>
            <a:ext cx="2029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err="1"/>
              <a:t>Mmlphuman+NVS+cosine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3640284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모양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사용자 지정 1">
      <a:majorFont>
        <a:latin typeface="맑은 고딕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f11e8bc-0be7-4783-881f-dcb2a8e0e29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8F79156CDCC766459F4C1EDA8BA3940A" ma:contentTypeVersion="6" ma:contentTypeDescription="새 문서를 만듭니다." ma:contentTypeScope="" ma:versionID="e7a49df24228d221187c8daaa93c8058">
  <xsd:schema xmlns:xsd="http://www.w3.org/2001/XMLSchema" xmlns:xs="http://www.w3.org/2001/XMLSchema" xmlns:p="http://schemas.microsoft.com/office/2006/metadata/properties" xmlns:ns3="ef11e8bc-0be7-4783-881f-dcb2a8e0e298" targetNamespace="http://schemas.microsoft.com/office/2006/metadata/properties" ma:root="true" ma:fieldsID="0c480448838625e399a26f507066fac7" ns3:_="">
    <xsd:import namespace="ef11e8bc-0be7-4783-881f-dcb2a8e0e29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11e8bc-0be7-4783-881f-dcb2a8e0e2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2D3E62-71CE-4ACD-A72D-79DBE20841EF}">
  <ds:schemaRefs>
    <ds:schemaRef ds:uri="ef11e8bc-0be7-4783-881f-dcb2a8e0e29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D37837C-7909-4821-9A6F-DC20C4DBB781}">
  <ds:schemaRefs>
    <ds:schemaRef ds:uri="ef11e8bc-0be7-4783-881f-dcb2a8e0e2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84673FE-BB92-4DE6-BF50-615312A1970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14247</TotalTime>
  <Words>2457</Words>
  <Application>Microsoft Office PowerPoint</Application>
  <PresentationFormat>와이드스크린</PresentationFormat>
  <Paragraphs>329</Paragraphs>
  <Slides>27</Slides>
  <Notes>26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Malgun Gothic</vt:lpstr>
      <vt:lpstr>Malgun Gothic</vt:lpstr>
      <vt:lpstr>Arial</vt:lpstr>
      <vt:lpstr>Cambria Math</vt:lpstr>
      <vt:lpstr>Times New Roman</vt:lpstr>
      <vt:lpstr>Office 테마</vt:lpstr>
      <vt:lpstr>AIE5101 프로젝트 보고서</vt:lpstr>
      <vt:lpstr>목차</vt:lpstr>
      <vt:lpstr>1. 연구 목적</vt:lpstr>
      <vt:lpstr>2. 환경 및 문제 설계 </vt:lpstr>
      <vt:lpstr>2. 환경 및 문제 설계 </vt:lpstr>
      <vt:lpstr>1. 연구 목적</vt:lpstr>
      <vt:lpstr>1. 연구 목적</vt:lpstr>
      <vt:lpstr>1. 연구 목적</vt:lpstr>
      <vt:lpstr>+ NVS Optimization, Cosine weight</vt:lpstr>
      <vt:lpstr>+ NVS Optimization, Cosine weight</vt:lpstr>
      <vt:lpstr>방미공 심사 의견</vt:lpstr>
      <vt:lpstr>방미공 심사 의견 답변</vt:lpstr>
      <vt:lpstr>방미공 심사 의견 답변</vt:lpstr>
      <vt:lpstr>방미공 심사 의견</vt:lpstr>
      <vt:lpstr>방미공 심사 의견 답변</vt:lpstr>
      <vt:lpstr>방미공 심사 의견</vt:lpstr>
      <vt:lpstr>방미공 심사 의견 답변</vt:lpstr>
      <vt:lpstr>방미공 심사 의견 답변</vt:lpstr>
      <vt:lpstr>방미공 심사 의견</vt:lpstr>
      <vt:lpstr>방미공 심사 의견</vt:lpstr>
      <vt:lpstr>방미공 심사 의견</vt:lpstr>
      <vt:lpstr>방미공 심사 의견</vt:lpstr>
      <vt:lpstr>방미공 심사 의견 답변</vt:lpstr>
      <vt:lpstr>PowerPoint 프레젠테이션</vt:lpstr>
      <vt:lpstr>PowerPoint 프레젠테이션</vt:lpstr>
      <vt:lpstr>방미공 심사 의견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이수현</dc:creator>
  <cp:lastModifiedBy>임대규</cp:lastModifiedBy>
  <cp:revision>59</cp:revision>
  <dcterms:created xsi:type="dcterms:W3CDTF">2023-03-27T11:18:40Z</dcterms:created>
  <dcterms:modified xsi:type="dcterms:W3CDTF">2025-12-07T12:58:59Z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0x0101008F79156CDCC766459F4C1EDA8BA3940A</vt:lpwstr>
  </property>
</Properties>
</file>